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sldIdLst>
    <p:sldId id="256" r:id="rId2"/>
    <p:sldId id="281" r:id="rId3"/>
    <p:sldId id="317" r:id="rId4"/>
    <p:sldId id="330" r:id="rId5"/>
    <p:sldId id="320" r:id="rId6"/>
    <p:sldId id="328" r:id="rId7"/>
    <p:sldId id="329" r:id="rId8"/>
    <p:sldId id="331" r:id="rId9"/>
    <p:sldId id="321" r:id="rId10"/>
    <p:sldId id="325" r:id="rId11"/>
    <p:sldId id="322" r:id="rId12"/>
    <p:sldId id="323" r:id="rId13"/>
    <p:sldId id="316" r:id="rId14"/>
    <p:sldId id="308" r:id="rId15"/>
    <p:sldId id="313" r:id="rId16"/>
    <p:sldId id="314" r:id="rId17"/>
    <p:sldId id="311" r:id="rId18"/>
    <p:sldId id="305" r:id="rId19"/>
    <p:sldId id="292" r:id="rId20"/>
    <p:sldId id="307" r:id="rId21"/>
    <p:sldId id="294" r:id="rId22"/>
    <p:sldId id="293" r:id="rId23"/>
    <p:sldId id="302" r:id="rId24"/>
    <p:sldId id="299" r:id="rId25"/>
    <p:sldId id="300" r:id="rId26"/>
    <p:sldId id="301" r:id="rId27"/>
    <p:sldId id="264" r:id="rId28"/>
    <p:sldId id="280" r:id="rId29"/>
    <p:sldId id="326" r:id="rId30"/>
    <p:sldId id="286"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94" y="2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82492BC0-2077-4476-A048-5AF8EE5BDACC}" type="datetimeFigureOut">
              <a:rPr lang="ru-RU" smtClean="0"/>
              <a:pPr/>
              <a:t>13.12.2017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7991475" y="6429375"/>
            <a:ext cx="876300" cy="292100"/>
          </a:xfrm>
        </p:spPr>
        <p:txBody>
          <a:bodyPr/>
          <a:lstStyle/>
          <a:p>
            <a:fld id="{51A6B974-73A1-4088-A91C-4675B0C89F7F}" type="slidenum">
              <a:rPr lang="ru-RU" smtClean="0"/>
              <a:pPr/>
              <a:t>‹#›</a:t>
            </a:fld>
            <a:endParaRPr lang="ru-RU"/>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smtClean="0"/>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A6B974-73A1-4088-A91C-4675B0C89F7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A6B974-73A1-4088-A91C-4675B0C89F7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A6B974-73A1-4088-A91C-4675B0C89F7F}" type="slidenum">
              <a:rPr lang="ru-RU" smtClean="0"/>
              <a:pPr/>
              <a:t>‹#›</a:t>
            </a:fld>
            <a:endParaRPr lang="ru-RU"/>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82492BC0-2077-4476-A048-5AF8EE5BDACC}" type="datetimeFigureOut">
              <a:rPr lang="ru-RU" smtClean="0"/>
              <a:pPr/>
              <a:t>13.12.2017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A6B974-73A1-4088-A91C-4675B0C89F7F}" type="slidenum">
              <a:rPr lang="ru-RU" smtClean="0"/>
              <a:pPr/>
              <a:t>‹#›</a:t>
            </a:fld>
            <a:endParaRPr lang="ru-RU"/>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A6B974-73A1-4088-A91C-4675B0C89F7F}" type="slidenum">
              <a:rPr lang="ru-RU" smtClean="0"/>
              <a:pPr/>
              <a:t>‹#›</a:t>
            </a:fld>
            <a:endParaRPr lang="ru-RU"/>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1A6B974-73A1-4088-A91C-4675B0C89F7F}" type="slidenum">
              <a:rPr lang="ru-RU" smtClean="0"/>
              <a:pPr/>
              <a:t>‹#›</a:t>
            </a:fld>
            <a:endParaRPr lang="ru-RU"/>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82492BC0-2077-4476-A048-5AF8EE5BDACC}" type="datetimeFigureOut">
              <a:rPr lang="ru-RU" smtClean="0"/>
              <a:pPr/>
              <a:t>13.12.2017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1A6B974-73A1-4088-A91C-4675B0C89F7F}" type="slidenum">
              <a:rPr lang="ru-RU" smtClean="0"/>
              <a:pPr/>
              <a:t>‹#›</a:t>
            </a:fld>
            <a:endParaRPr lang="ru-RU"/>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92BC0-2077-4476-A048-5AF8EE5BDACC}" type="datetimeFigureOut">
              <a:rPr lang="ru-RU" smtClean="0"/>
              <a:pPr/>
              <a:t>13.12.2017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1A6B974-73A1-4088-A91C-4675B0C89F7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82492BC0-2077-4476-A048-5AF8EE5BDACC}" type="datetimeFigureOut">
              <a:rPr lang="ru-RU" smtClean="0"/>
              <a:pPr/>
              <a:t>13.12.2017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A6B974-73A1-4088-A91C-4675B0C89F7F}" type="slidenum">
              <a:rPr lang="ru-RU" smtClean="0"/>
              <a:pPr/>
              <a:t>‹#›</a:t>
            </a:fld>
            <a:endParaRPr lang="ru-RU"/>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82492BC0-2077-4476-A048-5AF8EE5BDACC}" type="datetimeFigureOut">
              <a:rPr lang="ru-RU" smtClean="0"/>
              <a:pPr/>
              <a:t>13.12.2017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A6B974-73A1-4088-A91C-4675B0C89F7F}" type="slidenum">
              <a:rPr lang="ru-RU" smtClean="0"/>
              <a:pPr/>
              <a:t>‹#›</a:t>
            </a:fld>
            <a:endParaRPr lang="ru-RU"/>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82492BC0-2077-4476-A048-5AF8EE5BDACC}" type="datetimeFigureOut">
              <a:rPr lang="ru-RU" smtClean="0"/>
              <a:pPr/>
              <a:t>13.12.2017</a:t>
            </a:fld>
            <a:endParaRPr lang="ru-RU"/>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ru-RU"/>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1A6B974-73A1-4088-A91C-4675B0C89F7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9892" y="4725144"/>
            <a:ext cx="5544108" cy="1152129"/>
          </a:xfrm>
        </p:spPr>
        <p:txBody>
          <a:bodyPr>
            <a:normAutofit fontScale="90000"/>
          </a:bodyPr>
          <a:lstStyle/>
          <a:p>
            <a:pPr algn="ctr"/>
            <a:r>
              <a:rPr lang="ru-RU" sz="2400" b="1" dirty="0" smtClean="0">
                <a:latin typeface="Times New Roman" pitchFamily="18" charset="0"/>
                <a:cs typeface="Times New Roman" pitchFamily="18" charset="0"/>
              </a:rPr>
              <a:t>технология эффективной социализации дошкольников Н.П. Гришаевой</a:t>
            </a:r>
            <a:endParaRPr lang="ru-RU" sz="2400" b="1" dirty="0">
              <a:latin typeface="Times New Roman" pitchFamily="18" charset="0"/>
              <a:cs typeface="Times New Roman" pitchFamily="18" charset="0"/>
            </a:endParaRPr>
          </a:p>
        </p:txBody>
      </p:sp>
      <p:sp>
        <p:nvSpPr>
          <p:cNvPr id="5" name="Прямоугольник 4"/>
          <p:cNvSpPr/>
          <p:nvPr/>
        </p:nvSpPr>
        <p:spPr>
          <a:xfrm>
            <a:off x="3599892" y="3491977"/>
            <a:ext cx="5328592"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«КЛУБНЫЙ ЧАС»</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44027"/>
            <a:ext cx="4536504" cy="27913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94853"/>
            <a:ext cx="7498080" cy="1170384"/>
          </a:xfrm>
        </p:spPr>
        <p:txBody>
          <a:bodyPr>
            <a:normAutofit fontScale="90000"/>
          </a:bodyPr>
          <a:lstStyle/>
          <a:p>
            <a:pPr algn="ctr"/>
            <a:r>
              <a:rPr lang="ru-RU" b="1" dirty="0" smtClean="0">
                <a:latin typeface="Times New Roman" pitchFamily="18" charset="0"/>
                <a:cs typeface="Times New Roman" pitchFamily="18" charset="0"/>
              </a:rPr>
              <a:t>Формы реализации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К</a:t>
            </a:r>
            <a:r>
              <a:rPr lang="ru-RU" b="1" dirty="0" smtClean="0">
                <a:latin typeface="Times New Roman" pitchFamily="18" charset="0"/>
                <a:cs typeface="Times New Roman" pitchFamily="18" charset="0"/>
              </a:rPr>
              <a:t>лубного часа</a:t>
            </a:r>
            <a:endParaRPr lang="ru-RU" b="1" dirty="0">
              <a:solidFill>
                <a:srgbClr val="FF0000"/>
              </a:solidFill>
              <a:latin typeface="Times New Roman" pitchFamily="18" charset="0"/>
              <a:cs typeface="Times New Roman" pitchFamily="18" charset="0"/>
            </a:endParaRPr>
          </a:p>
        </p:txBody>
      </p:sp>
      <p:sp>
        <p:nvSpPr>
          <p:cNvPr id="14" name="Содержимое 2"/>
          <p:cNvSpPr>
            <a:spLocks noGrp="1"/>
          </p:cNvSpPr>
          <p:nvPr>
            <p:ph sz="quarter" idx="14"/>
          </p:nvPr>
        </p:nvSpPr>
        <p:spPr>
          <a:xfrm>
            <a:off x="548830" y="2708920"/>
            <a:ext cx="3657600" cy="1440160"/>
          </a:xfrm>
        </p:spPr>
        <p:txBody>
          <a:bodyPr>
            <a:noAutofit/>
          </a:bodyPr>
          <a:lstStyle/>
          <a:p>
            <a:pPr algn="ctr">
              <a:buNone/>
            </a:pP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6" name="Содержимое 2"/>
          <p:cNvSpPr txBox="1">
            <a:spLocks/>
          </p:cNvSpPr>
          <p:nvPr/>
        </p:nvSpPr>
        <p:spPr>
          <a:xfrm>
            <a:off x="81444" y="2996952"/>
            <a:ext cx="5184576" cy="720080"/>
          </a:xfrm>
          <a:prstGeom prst="rect">
            <a:avLst/>
          </a:prstGeom>
        </p:spPr>
        <p:txBody>
          <a:bodyPr>
            <a:normAutofit fontScale="47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None/>
            </a:pPr>
            <a:r>
              <a:rPr lang="ru-RU" sz="4000" dirty="0" smtClean="0">
                <a:latin typeface="Times New Roman" pitchFamily="18" charset="0"/>
                <a:cs typeface="Times New Roman" pitchFamily="18" charset="0"/>
              </a:rPr>
              <a:t> </a:t>
            </a:r>
            <a:r>
              <a:rPr lang="ru-RU" sz="4000" b="1" dirty="0" smtClean="0">
                <a:solidFill>
                  <a:srgbClr val="00B0F0"/>
                </a:solidFill>
                <a:latin typeface="Times New Roman" pitchFamily="18" charset="0"/>
                <a:cs typeface="Times New Roman" pitchFamily="18" charset="0"/>
              </a:rPr>
              <a:t>Тематический</a:t>
            </a:r>
            <a:r>
              <a:rPr lang="ru-RU" sz="4000" dirty="0">
                <a:latin typeface="Times New Roman" pitchFamily="18" charset="0"/>
                <a:cs typeface="Times New Roman" pitchFamily="18" charset="0"/>
              </a:rPr>
              <a:t> включены в ситуации месяца (квест, большая игра, конкурсы)</a:t>
            </a:r>
            <a:endParaRPr lang="ru-RU" sz="4000" b="1" dirty="0" smtClean="0">
              <a:solidFill>
                <a:srgbClr val="00B0F0"/>
              </a:solidFill>
              <a:latin typeface="Times New Roman" pitchFamily="18" charset="0"/>
              <a:cs typeface="Times New Roman" pitchFamily="18" charset="0"/>
            </a:endParaRPr>
          </a:p>
          <a:p>
            <a:pPr>
              <a:buFont typeface="Wingdings 2"/>
              <a:buNone/>
            </a:pPr>
            <a:endParaRPr lang="ru-RU" dirty="0"/>
          </a:p>
        </p:txBody>
      </p:sp>
      <p:sp>
        <p:nvSpPr>
          <p:cNvPr id="9" name="Содержимое 2"/>
          <p:cNvSpPr txBox="1">
            <a:spLocks/>
          </p:cNvSpPr>
          <p:nvPr/>
        </p:nvSpPr>
        <p:spPr>
          <a:xfrm>
            <a:off x="227068" y="4941168"/>
            <a:ext cx="4893329" cy="1368152"/>
          </a:xfrm>
          <a:prstGeom prst="rect">
            <a:avLst/>
          </a:prstGeom>
        </p:spPr>
        <p:txBody>
          <a:bodyPr>
            <a:normAutofit fontScale="25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buNone/>
            </a:pPr>
            <a:r>
              <a:rPr lang="ru-RU" sz="8000" b="1" dirty="0" smtClean="0">
                <a:solidFill>
                  <a:srgbClr val="00B0F0"/>
                </a:solidFill>
                <a:latin typeface="Times New Roman" pitchFamily="18" charset="0"/>
                <a:cs typeface="Times New Roman" pitchFamily="18" charset="0"/>
              </a:rPr>
              <a:t>Свободный - </a:t>
            </a:r>
            <a:r>
              <a:rPr lang="ru-RU" sz="8000" dirty="0" smtClean="0">
                <a:latin typeface="Times New Roman" pitchFamily="18" charset="0"/>
                <a:cs typeface="Times New Roman" pitchFamily="18" charset="0"/>
              </a:rPr>
              <a:t>д</a:t>
            </a:r>
            <a:r>
              <a:rPr lang="ru-RU" sz="8000" dirty="0" smtClean="0">
                <a:latin typeface="Times New Roman" pitchFamily="18" charset="0"/>
                <a:cs typeface="Times New Roman" pitchFamily="18" charset="0"/>
              </a:rPr>
              <a:t>ети самостоятельно организуют </a:t>
            </a:r>
            <a:r>
              <a:rPr lang="ru-RU" sz="8000" dirty="0">
                <a:latin typeface="Times New Roman" pitchFamily="18" charset="0"/>
                <a:cs typeface="Times New Roman" pitchFamily="18" charset="0"/>
              </a:rPr>
              <a:t>свой досуг по интересам без помощи </a:t>
            </a:r>
            <a:r>
              <a:rPr lang="ru-RU" sz="8000" dirty="0" smtClean="0">
                <a:latin typeface="Times New Roman" pitchFamily="18" charset="0"/>
                <a:cs typeface="Times New Roman" pitchFamily="18" charset="0"/>
              </a:rPr>
              <a:t>взрослых,</a:t>
            </a:r>
            <a:r>
              <a:rPr lang="ru-RU" altLang="ru-RU" sz="8000" dirty="0" smtClean="0">
                <a:solidFill>
                  <a:srgbClr val="000000"/>
                </a:solidFill>
                <a:latin typeface="Times New Roman" pitchFamily="18" charset="0"/>
                <a:cs typeface="Times New Roman" pitchFamily="18" charset="0"/>
              </a:rPr>
              <a:t> разновозрастное </a:t>
            </a:r>
            <a:r>
              <a:rPr lang="ru-RU" altLang="ru-RU" sz="8000" dirty="0">
                <a:solidFill>
                  <a:srgbClr val="000000"/>
                </a:solidFill>
                <a:latin typeface="Times New Roman" pitchFamily="18" charset="0"/>
                <a:cs typeface="Times New Roman" pitchFamily="18" charset="0"/>
              </a:rPr>
              <a:t>общение по интересам;</a:t>
            </a:r>
            <a:endParaRPr lang="ru-RU" sz="8000" b="1" dirty="0" smtClean="0">
              <a:solidFill>
                <a:srgbClr val="00B0F0"/>
              </a:solidFill>
              <a:latin typeface="Times New Roman" pitchFamily="18" charset="0"/>
              <a:cs typeface="Times New Roman" pitchFamily="18" charset="0"/>
            </a:endParaRPr>
          </a:p>
          <a:p>
            <a:pPr>
              <a:buFont typeface="Wingdings 2"/>
              <a:buNone/>
            </a:pPr>
            <a:endParaRPr lang="ru-RU" sz="6200" dirty="0"/>
          </a:p>
        </p:txBody>
      </p:sp>
      <p:sp>
        <p:nvSpPr>
          <p:cNvPr id="13" name="Содержимое 2"/>
          <p:cNvSpPr txBox="1">
            <a:spLocks/>
          </p:cNvSpPr>
          <p:nvPr/>
        </p:nvSpPr>
        <p:spPr>
          <a:xfrm>
            <a:off x="81444" y="1556792"/>
            <a:ext cx="5328592" cy="1008112"/>
          </a:xfrm>
          <a:prstGeom prst="rect">
            <a:avLst/>
          </a:prstGeom>
        </p:spPr>
        <p:txBody>
          <a:bodyPr>
            <a:normAutofit fontScale="25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buNone/>
            </a:pPr>
            <a:r>
              <a:rPr lang="ru-RU" sz="8000" b="1" dirty="0" smtClean="0">
                <a:solidFill>
                  <a:srgbClr val="00B0F0"/>
                </a:solidFill>
                <a:latin typeface="Times New Roman" pitchFamily="18" charset="0"/>
                <a:cs typeface="Times New Roman" pitchFamily="18" charset="0"/>
              </a:rPr>
              <a:t>Деятельностный - </a:t>
            </a:r>
            <a:r>
              <a:rPr lang="ru-RU" sz="8000" dirty="0" smtClean="0">
                <a:latin typeface="Times New Roman" pitchFamily="18" charset="0"/>
                <a:cs typeface="Times New Roman" pitchFamily="18" charset="0"/>
              </a:rPr>
              <a:t>Дети </a:t>
            </a:r>
            <a:r>
              <a:rPr lang="ru-RU" sz="8000" dirty="0">
                <a:latin typeface="Times New Roman" pitchFamily="18" charset="0"/>
                <a:cs typeface="Times New Roman" pitchFamily="18" charset="0"/>
              </a:rPr>
              <a:t>самостоятельно выбирают себе занятие из различных видов деятельности</a:t>
            </a:r>
            <a:endParaRPr lang="ru-RU" sz="8000" b="1" dirty="0" smtClean="0">
              <a:solidFill>
                <a:srgbClr val="00B0F0"/>
              </a:solidFill>
              <a:latin typeface="Times New Roman" pitchFamily="18" charset="0"/>
              <a:cs typeface="Times New Roman" pitchFamily="18" charset="0"/>
            </a:endParaRPr>
          </a:p>
          <a:p>
            <a:pPr>
              <a:buFont typeface="Wingdings 2"/>
              <a:buNone/>
            </a:pPr>
            <a:endParaRPr lang="ru-RU" b="1" dirty="0"/>
          </a:p>
        </p:txBody>
      </p:sp>
    </p:spTree>
    <p:extLst>
      <p:ext uri="{BB962C8B-B14F-4D97-AF65-F5344CB8AC3E}">
        <p14:creationId xmlns:p14="http://schemas.microsoft.com/office/powerpoint/2010/main" val="372273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latin typeface="Times New Roman" pitchFamily="18" charset="0"/>
                <a:cs typeface="Times New Roman" pitchFamily="18" charset="0"/>
              </a:rPr>
              <a:t>Правила клубного часа</a:t>
            </a:r>
            <a:endParaRPr lang="ru-RU" dirty="0">
              <a:latin typeface="Times New Roman" pitchFamily="18" charset="0"/>
              <a:cs typeface="Times New Roman" pitchFamily="18" charset="0"/>
            </a:endParaRPr>
          </a:p>
        </p:txBody>
      </p:sp>
      <p:sp>
        <p:nvSpPr>
          <p:cNvPr id="3" name="Содержимое 2"/>
          <p:cNvSpPr>
            <a:spLocks noGrp="1"/>
          </p:cNvSpPr>
          <p:nvPr>
            <p:ph sz="quarter" idx="13"/>
          </p:nvPr>
        </p:nvSpPr>
        <p:spPr/>
        <p:txBody>
          <a:bodyPr>
            <a:normAutofit/>
          </a:bodyPr>
          <a:lstStyle/>
          <a:p>
            <a:r>
              <a:rPr lang="ru-RU" dirty="0">
                <a:latin typeface="Times New Roman" pitchFamily="18" charset="0"/>
                <a:cs typeface="Times New Roman" pitchFamily="18" charset="0"/>
              </a:rPr>
              <a:t>- Говори «здравствуйте» и «до свидания», когда входишь в другую группу.</a:t>
            </a:r>
          </a:p>
          <a:p>
            <a:r>
              <a:rPr lang="ru-RU" dirty="0">
                <a:latin typeface="Times New Roman" pitchFamily="18" charset="0"/>
                <a:cs typeface="Times New Roman" pitchFamily="18" charset="0"/>
              </a:rPr>
              <a:t>- Если взял игрушку поиграть, положи ее на место, когда уходишь.</a:t>
            </a:r>
          </a:p>
          <a:p>
            <a:r>
              <a:rPr lang="ru-RU" dirty="0">
                <a:latin typeface="Times New Roman" pitchFamily="18" charset="0"/>
                <a:cs typeface="Times New Roman" pitchFamily="18" charset="0"/>
              </a:rPr>
              <a:t>- Не отнимай игрушки у других детей, если они взяли ее первыми.</a:t>
            </a:r>
          </a:p>
          <a:p>
            <a:r>
              <a:rPr lang="ru-RU" dirty="0">
                <a:latin typeface="Times New Roman" pitchFamily="18" charset="0"/>
                <a:cs typeface="Times New Roman" pitchFamily="18" charset="0"/>
              </a:rPr>
              <a:t>- Говори спокойно.</a:t>
            </a:r>
          </a:p>
          <a:p>
            <a:r>
              <a:rPr lang="ru-RU" dirty="0">
                <a:latin typeface="Times New Roman" pitchFamily="18" charset="0"/>
                <a:cs typeface="Times New Roman" pitchFamily="18" charset="0"/>
              </a:rPr>
              <a:t>- Ходи спокойно.</a:t>
            </a:r>
          </a:p>
          <a:p>
            <a:r>
              <a:rPr lang="ru-RU" dirty="0">
                <a:latin typeface="Times New Roman" pitchFamily="18" charset="0"/>
                <a:cs typeface="Times New Roman" pitchFamily="18" charset="0"/>
              </a:rPr>
              <a:t>- Возвращайся в группу по сигналу звонка.</a:t>
            </a:r>
          </a:p>
          <a:p>
            <a:r>
              <a:rPr lang="ru-RU" dirty="0">
                <a:latin typeface="Times New Roman" pitchFamily="18" charset="0"/>
                <a:cs typeface="Times New Roman" pitchFamily="18" charset="0"/>
              </a:rPr>
              <a:t>- Если не хочешь  ходить в другую группу, то можешь оставаться в своей группе или вернуться в нее, </a:t>
            </a:r>
            <a:endParaRPr lang="ru-RU" dirty="0" smtClean="0">
              <a:latin typeface="Times New Roman" pitchFamily="18" charset="0"/>
              <a:cs typeface="Times New Roman" pitchFamily="18" charset="0"/>
            </a:endParaRPr>
          </a:p>
          <a:p>
            <a:pPr marL="0" indent="0">
              <a:buNone/>
            </a:pPr>
            <a:r>
              <a:rPr lang="ru-RU" dirty="0" smtClean="0">
                <a:latin typeface="Times New Roman" pitchFamily="18" charset="0"/>
                <a:cs typeface="Times New Roman" pitchFamily="18" charset="0"/>
              </a:rPr>
              <a:t>если </a:t>
            </a:r>
            <a:r>
              <a:rPr lang="ru-RU" dirty="0">
                <a:latin typeface="Times New Roman" pitchFamily="18" charset="0"/>
                <a:cs typeface="Times New Roman" pitchFamily="18" charset="0"/>
              </a:rPr>
              <a:t>устал.</a:t>
            </a:r>
          </a:p>
          <a:p>
            <a:endParaRPr lang="ru-RU" dirty="0"/>
          </a:p>
        </p:txBody>
      </p:sp>
      <p:pic>
        <p:nvPicPr>
          <p:cNvPr id="4" name="Рисунок 3" descr="C:\Users\Хамзат\Desktop\фото на сайт\IMG_0445.JPG"/>
          <p:cNvPicPr/>
          <p:nvPr/>
        </p:nvPicPr>
        <p:blipFill>
          <a:blip r:embed="rId2" cstate="print"/>
          <a:srcRect/>
          <a:stretch>
            <a:fillRect/>
          </a:stretch>
        </p:blipFill>
        <p:spPr bwMode="auto">
          <a:xfrm>
            <a:off x="5652120" y="4653136"/>
            <a:ext cx="3096344" cy="1944216"/>
          </a:xfrm>
          <a:prstGeom prst="rect">
            <a:avLst/>
          </a:prstGeom>
          <a:noFill/>
          <a:ln w="9525">
            <a:noFill/>
            <a:miter lim="800000"/>
            <a:headEnd/>
            <a:tailEnd/>
          </a:ln>
        </p:spPr>
      </p:pic>
    </p:spTree>
    <p:extLst>
      <p:ext uri="{BB962C8B-B14F-4D97-AF65-F5344CB8AC3E}">
        <p14:creationId xmlns:p14="http://schemas.microsoft.com/office/powerpoint/2010/main" val="123132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latin typeface="Times New Roman" pitchFamily="18" charset="0"/>
                <a:cs typeface="Times New Roman" pitchFamily="18" charset="0"/>
              </a:rPr>
              <a:t>Система «Красных кружков»</a:t>
            </a:r>
            <a:endParaRPr lang="ru-RU" dirty="0">
              <a:latin typeface="Times New Roman" pitchFamily="18" charset="0"/>
              <a:cs typeface="Times New Roman" pitchFamily="18" charset="0"/>
            </a:endParaRPr>
          </a:p>
        </p:txBody>
      </p:sp>
      <p:sp>
        <p:nvSpPr>
          <p:cNvPr id="4" name="Содержимое 3"/>
          <p:cNvSpPr>
            <a:spLocks noGrp="1"/>
          </p:cNvSpPr>
          <p:nvPr>
            <p:ph sz="quarter" idx="13"/>
          </p:nvPr>
        </p:nvSpPr>
        <p:spPr/>
        <p:txBody>
          <a:bodyPr>
            <a:normAutofit/>
          </a:bodyPr>
          <a:lstStyle/>
          <a:p>
            <a:pPr indent="283464" algn="just">
              <a:buNone/>
            </a:pPr>
            <a:r>
              <a:rPr lang="ru-RU" dirty="0" smtClean="0">
                <a:latin typeface="Times New Roman" pitchFamily="18" charset="0"/>
                <a:cs typeface="Times New Roman" pitchFamily="18" charset="0"/>
              </a:rPr>
              <a:t>Каждому ребенку три кружочка в дается в бейджиках. Кружки забираются, если ребенок не соблюдал правила «Клубного часа».</a:t>
            </a:r>
          </a:p>
          <a:p>
            <a:pPr indent="283464" algn="just">
              <a:buNone/>
            </a:pPr>
            <a:r>
              <a:rPr lang="ru-RU" dirty="0" smtClean="0">
                <a:latin typeface="Times New Roman" pitchFamily="18" charset="0"/>
                <a:cs typeface="Times New Roman" pitchFamily="18" charset="0"/>
              </a:rPr>
              <a:t>Если у ребенка забирают один кружок, он сразу идет в группу, но не пропускает следующий «Клубный час». Если же забирают два , три кружка, то ребенок пропускает следующий клубный час.</a:t>
            </a:r>
          </a:p>
          <a:p>
            <a:pPr>
              <a:buNone/>
            </a:pPr>
            <a:endParaRPr lang="ru-RU"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719" y="3284984"/>
            <a:ext cx="37560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977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836712"/>
            <a:ext cx="4251960" cy="5832648"/>
          </a:xfrm>
        </p:spPr>
        <p:txBody>
          <a:bodyPr>
            <a:noAutofit/>
          </a:bodyPr>
          <a:lstStyle/>
          <a:p>
            <a:pPr algn="just"/>
            <a:r>
              <a:rPr lang="ru-RU" sz="1600" dirty="0" smtClean="0">
                <a:solidFill>
                  <a:srgbClr val="333333"/>
                </a:solidFill>
                <a:latin typeface="Times New Roman" pitchFamily="18" charset="0"/>
                <a:cs typeface="Times New Roman" pitchFamily="18" charset="0"/>
              </a:rPr>
              <a:t>В «Клубном часе» одновременно участвует несколько групп.</a:t>
            </a:r>
          </a:p>
          <a:p>
            <a:pPr algn="just"/>
            <a:r>
              <a:rPr lang="ru-RU" sz="1600" dirty="0" smtClean="0">
                <a:solidFill>
                  <a:srgbClr val="333333"/>
                </a:solidFill>
                <a:latin typeface="Times New Roman" pitchFamily="18" charset="0"/>
                <a:cs typeface="Times New Roman" pitchFamily="18" charset="0"/>
              </a:rPr>
              <a:t>разнообразные виды деятельности.</a:t>
            </a:r>
          </a:p>
          <a:p>
            <a:pPr algn="just"/>
            <a:r>
              <a:rPr lang="ru-RU" sz="1600" dirty="0" smtClean="0">
                <a:solidFill>
                  <a:srgbClr val="333333"/>
                </a:solidFill>
                <a:latin typeface="Times New Roman" pitchFamily="18" charset="0"/>
                <a:cs typeface="Times New Roman" pitchFamily="18" charset="0"/>
              </a:rPr>
              <a:t>Клубный час позволяет </a:t>
            </a:r>
            <a:r>
              <a:rPr lang="ru-RU" sz="1600" dirty="0">
                <a:solidFill>
                  <a:srgbClr val="333333"/>
                </a:solidFill>
                <a:latin typeface="Times New Roman" pitchFamily="18" charset="0"/>
                <a:cs typeface="Times New Roman" pitchFamily="18" charset="0"/>
              </a:rPr>
              <a:t>выявить </a:t>
            </a:r>
            <a:r>
              <a:rPr lang="ru-RU" sz="1600" dirty="0" smtClean="0">
                <a:solidFill>
                  <a:srgbClr val="333333"/>
                </a:solidFill>
                <a:latin typeface="Times New Roman" pitchFamily="18" charset="0"/>
                <a:cs typeface="Times New Roman" pitchFamily="18" charset="0"/>
              </a:rPr>
              <a:t>разные  </a:t>
            </a:r>
            <a:r>
              <a:rPr lang="ru-RU" sz="1600" dirty="0">
                <a:solidFill>
                  <a:srgbClr val="333333"/>
                </a:solidFill>
                <a:latin typeface="Times New Roman" pitchFamily="18" charset="0"/>
                <a:cs typeface="Times New Roman" pitchFamily="18" charset="0"/>
              </a:rPr>
              <a:t>способности и предоставить возможность для их </a:t>
            </a:r>
            <a:r>
              <a:rPr lang="ru-RU" sz="1600" dirty="0" smtClean="0">
                <a:solidFill>
                  <a:srgbClr val="333333"/>
                </a:solidFill>
                <a:latin typeface="Times New Roman" pitchFamily="18" charset="0"/>
                <a:cs typeface="Times New Roman" pitchFamily="18" charset="0"/>
              </a:rPr>
              <a:t>развития.</a:t>
            </a:r>
          </a:p>
          <a:p>
            <a:pPr algn="just"/>
            <a:r>
              <a:rPr lang="ru-RU" sz="1600" dirty="0" smtClean="0">
                <a:solidFill>
                  <a:srgbClr val="333333"/>
                </a:solidFill>
                <a:latin typeface="Times New Roman" pitchFamily="18" charset="0"/>
                <a:cs typeface="Times New Roman" pitchFamily="18" charset="0"/>
              </a:rPr>
              <a:t>Клубный час объединяет </a:t>
            </a:r>
            <a:r>
              <a:rPr lang="ru-RU" sz="1600" dirty="0">
                <a:solidFill>
                  <a:srgbClr val="333333"/>
                </a:solidFill>
                <a:latin typeface="Times New Roman" pitchFamily="18" charset="0"/>
                <a:cs typeface="Times New Roman" pitchFamily="18" charset="0"/>
              </a:rPr>
              <a:t>ребят разного возраста и разных </a:t>
            </a:r>
            <a:r>
              <a:rPr lang="ru-RU" sz="1600" dirty="0" smtClean="0">
                <a:solidFill>
                  <a:srgbClr val="333333"/>
                </a:solidFill>
                <a:latin typeface="Times New Roman" pitchFamily="18" charset="0"/>
                <a:cs typeface="Times New Roman" pitchFamily="18" charset="0"/>
              </a:rPr>
              <a:t>групп.</a:t>
            </a:r>
          </a:p>
          <a:p>
            <a:pPr algn="just"/>
            <a:r>
              <a:rPr lang="ru-RU" sz="1600" dirty="0" smtClean="0">
                <a:solidFill>
                  <a:srgbClr val="333333"/>
                </a:solidFill>
                <a:latin typeface="Times New Roman" pitchFamily="18" charset="0"/>
                <a:cs typeface="Times New Roman" pitchFamily="18" charset="0"/>
              </a:rPr>
              <a:t>Тематическое планирование определяется ситуацией месяца, темой недели.</a:t>
            </a:r>
          </a:p>
          <a:p>
            <a:pPr algn="just"/>
            <a:endParaRPr lang="ru-RU" sz="1600" dirty="0" smtClean="0">
              <a:solidFill>
                <a:srgbClr val="333333"/>
              </a:solidFill>
              <a:latin typeface="Times New Roman" pitchFamily="18" charset="0"/>
              <a:cs typeface="Times New Roman" pitchFamily="18" charset="0"/>
            </a:endParaRPr>
          </a:p>
          <a:p>
            <a:pPr algn="just"/>
            <a:r>
              <a:rPr lang="ru-RU" sz="1600" dirty="0" smtClean="0">
                <a:solidFill>
                  <a:schemeClr val="tx1"/>
                </a:solidFill>
                <a:latin typeface="Times New Roman" pitchFamily="18" charset="0"/>
                <a:cs typeface="Times New Roman" pitchFamily="18" charset="0"/>
              </a:rPr>
              <a:t>Состав группы меняется постоянно.</a:t>
            </a:r>
          </a:p>
          <a:p>
            <a:pPr algn="just"/>
            <a:r>
              <a:rPr lang="ru-RU" sz="1600" dirty="0" smtClean="0">
                <a:solidFill>
                  <a:schemeClr val="tx1"/>
                </a:solidFill>
                <a:latin typeface="Times New Roman" pitchFamily="18" charset="0"/>
                <a:cs typeface="Times New Roman" pitchFamily="18" charset="0"/>
              </a:rPr>
              <a:t>Вид деятельности выбирает ребенок.</a:t>
            </a:r>
          </a:p>
          <a:p>
            <a:pPr algn="just"/>
            <a:endParaRPr lang="ru-RU" sz="1600" dirty="0">
              <a:solidFill>
                <a:schemeClr val="tx1"/>
              </a:solidFill>
              <a:latin typeface="Times New Roman" pitchFamily="18" charset="0"/>
              <a:cs typeface="Times New Roman" pitchFamily="18" charset="0"/>
            </a:endParaRPr>
          </a:p>
          <a:p>
            <a:pPr algn="just"/>
            <a:r>
              <a:rPr lang="ru-RU" sz="1600" dirty="0" smtClean="0">
                <a:solidFill>
                  <a:schemeClr val="tx1"/>
                </a:solidFill>
                <a:latin typeface="Times New Roman" pitchFamily="18" charset="0"/>
                <a:cs typeface="Times New Roman" pitchFamily="18" charset="0"/>
              </a:rPr>
              <a:t>Вся деятельность начинается с постановки проблемной ситуации: Зачем? Что для этого сделать? Как быть?</a:t>
            </a:r>
          </a:p>
          <a:p>
            <a:pPr algn="just"/>
            <a:r>
              <a:rPr lang="ru-RU" sz="1600" dirty="0" smtClean="0">
                <a:solidFill>
                  <a:schemeClr val="tx1"/>
                </a:solidFill>
                <a:latin typeface="Times New Roman" pitchFamily="18" charset="0"/>
                <a:cs typeface="Times New Roman" pitchFamily="18" charset="0"/>
              </a:rPr>
              <a:t>Самостоятельность</a:t>
            </a:r>
            <a:endParaRPr lang="ru-RU" sz="1600" dirty="0">
              <a:solidFill>
                <a:schemeClr val="tx1"/>
              </a:solidFill>
              <a:latin typeface="Times New Roman" pitchFamily="18" charset="0"/>
              <a:cs typeface="Times New Roman" pitchFamily="18" charset="0"/>
            </a:endParaRPr>
          </a:p>
        </p:txBody>
      </p:sp>
      <p:sp>
        <p:nvSpPr>
          <p:cNvPr id="4" name="Объект 3"/>
          <p:cNvSpPr>
            <a:spLocks noGrp="1"/>
          </p:cNvSpPr>
          <p:nvPr>
            <p:ph sz="quarter" idx="14"/>
          </p:nvPr>
        </p:nvSpPr>
        <p:spPr>
          <a:xfrm>
            <a:off x="4644008" y="764704"/>
            <a:ext cx="4251960" cy="5760640"/>
          </a:xfrm>
        </p:spPr>
        <p:txBody>
          <a:bodyPr>
            <a:normAutofit/>
          </a:bodyPr>
          <a:lstStyle/>
          <a:p>
            <a:pPr marL="0" indent="0" algn="just">
              <a:buNone/>
            </a:pPr>
            <a:r>
              <a:rPr lang="ru-RU" dirty="0" smtClean="0">
                <a:solidFill>
                  <a:srgbClr val="333333"/>
                </a:solidFill>
                <a:latin typeface="Helvetica Neue"/>
              </a:rPr>
              <a:t> -</a:t>
            </a:r>
            <a:r>
              <a:rPr lang="ru-RU" sz="1600" dirty="0" smtClean="0">
                <a:solidFill>
                  <a:srgbClr val="333333"/>
                </a:solidFill>
                <a:latin typeface="Times New Roman" pitchFamily="18" charset="0"/>
                <a:cs typeface="Times New Roman" pitchFamily="18" charset="0"/>
              </a:rPr>
              <a:t> кружки </a:t>
            </a:r>
            <a:r>
              <a:rPr lang="ru-RU" sz="1600" dirty="0">
                <a:solidFill>
                  <a:srgbClr val="333333"/>
                </a:solidFill>
                <a:latin typeface="Times New Roman" pitchFamily="18" charset="0"/>
                <a:cs typeface="Times New Roman" pitchFamily="18" charset="0"/>
              </a:rPr>
              <a:t>обычно </a:t>
            </a:r>
            <a:r>
              <a:rPr lang="ru-RU" sz="1600" dirty="0" smtClean="0">
                <a:solidFill>
                  <a:srgbClr val="333333"/>
                </a:solidFill>
                <a:latin typeface="Times New Roman" pitchFamily="18" charset="0"/>
                <a:cs typeface="Times New Roman" pitchFamily="18" charset="0"/>
              </a:rPr>
              <a:t>немногочисленны одна группа или подгруппа. </a:t>
            </a:r>
          </a:p>
          <a:p>
            <a:pPr marL="285750" indent="-285750" algn="just">
              <a:buFontTx/>
              <a:buChar char="-"/>
            </a:pPr>
            <a:r>
              <a:rPr lang="ru-RU" sz="1600" dirty="0" smtClean="0">
                <a:solidFill>
                  <a:srgbClr val="333333"/>
                </a:solidFill>
                <a:latin typeface="Times New Roman" pitchFamily="18" charset="0"/>
                <a:cs typeface="Times New Roman" pitchFamily="18" charset="0"/>
              </a:rPr>
              <a:t>1 вид деятельности</a:t>
            </a:r>
          </a:p>
          <a:p>
            <a:pPr marL="0" indent="0" algn="just">
              <a:buNone/>
            </a:pPr>
            <a:r>
              <a:rPr lang="ru-RU" sz="1600" dirty="0" smtClean="0">
                <a:solidFill>
                  <a:srgbClr val="333333"/>
                </a:solidFill>
                <a:latin typeface="Times New Roman" pitchFamily="18" charset="0"/>
                <a:cs typeface="Times New Roman" pitchFamily="18" charset="0"/>
              </a:rPr>
              <a:t> - Деятельность </a:t>
            </a:r>
            <a:r>
              <a:rPr lang="ru-RU" sz="1600" dirty="0">
                <a:solidFill>
                  <a:srgbClr val="333333"/>
                </a:solidFill>
                <a:latin typeface="Times New Roman" pitchFamily="18" charset="0"/>
                <a:cs typeface="Times New Roman" pitchFamily="18" charset="0"/>
              </a:rPr>
              <a:t>ограничивается развитием определенных способностей </a:t>
            </a:r>
            <a:r>
              <a:rPr lang="ru-RU" sz="1600" dirty="0" smtClean="0">
                <a:solidFill>
                  <a:srgbClr val="333333"/>
                </a:solidFill>
                <a:latin typeface="Times New Roman" pitchFamily="18" charset="0"/>
                <a:cs typeface="Times New Roman" pitchFamily="18" charset="0"/>
              </a:rPr>
              <a:t>группы.</a:t>
            </a:r>
            <a:r>
              <a:rPr lang="ru-RU" sz="1600" dirty="0">
                <a:solidFill>
                  <a:srgbClr val="333333"/>
                </a:solidFill>
                <a:latin typeface="Times New Roman" pitchFamily="18" charset="0"/>
                <a:cs typeface="Times New Roman" pitchFamily="18" charset="0"/>
              </a:rPr>
              <a:t> </a:t>
            </a:r>
            <a:endParaRPr lang="ru-RU" sz="1600" dirty="0" smtClean="0">
              <a:solidFill>
                <a:srgbClr val="333333"/>
              </a:solidFill>
              <a:latin typeface="Times New Roman" pitchFamily="18" charset="0"/>
              <a:cs typeface="Times New Roman" pitchFamily="18" charset="0"/>
            </a:endParaRPr>
          </a:p>
          <a:p>
            <a:pPr marL="0" indent="0" algn="just">
              <a:buNone/>
            </a:pPr>
            <a:endParaRPr lang="ru-RU" sz="1600" dirty="0" smtClean="0">
              <a:solidFill>
                <a:srgbClr val="333333"/>
              </a:solidFill>
              <a:latin typeface="Times New Roman" pitchFamily="18" charset="0"/>
              <a:cs typeface="Times New Roman" pitchFamily="18" charset="0"/>
            </a:endParaRPr>
          </a:p>
          <a:p>
            <a:pPr marL="0" indent="0" algn="just">
              <a:buNone/>
            </a:pPr>
            <a:r>
              <a:rPr lang="ru-RU" sz="1600" dirty="0" smtClean="0">
                <a:solidFill>
                  <a:srgbClr val="333333"/>
                </a:solidFill>
                <a:latin typeface="Times New Roman" pitchFamily="18" charset="0"/>
                <a:cs typeface="Times New Roman" pitchFamily="18" charset="0"/>
              </a:rPr>
              <a:t>- кружки посещают ребята одной группы, одного возраста.</a:t>
            </a:r>
          </a:p>
          <a:p>
            <a:pPr marL="0" indent="0" algn="just">
              <a:buNone/>
            </a:pPr>
            <a:r>
              <a:rPr lang="ru-RU" sz="1600" dirty="0" smtClean="0">
                <a:solidFill>
                  <a:srgbClr val="333333"/>
                </a:solidFill>
                <a:latin typeface="Times New Roman" pitchFamily="18" charset="0"/>
                <a:cs typeface="Times New Roman" pitchFamily="18" charset="0"/>
              </a:rPr>
              <a:t>Акцент  в тематическом планировании сделан а отработке навыка от простого к сложному.</a:t>
            </a:r>
          </a:p>
          <a:p>
            <a:pPr marL="0" indent="0" algn="just">
              <a:buNone/>
            </a:pPr>
            <a:r>
              <a:rPr lang="ru-RU" sz="1600" dirty="0">
                <a:solidFill>
                  <a:srgbClr val="333333"/>
                </a:solidFill>
                <a:latin typeface="Times New Roman" pitchFamily="18" charset="0"/>
                <a:cs typeface="Times New Roman" pitchFamily="18" charset="0"/>
              </a:rPr>
              <a:t> </a:t>
            </a:r>
            <a:r>
              <a:rPr lang="ru-RU" sz="1600" dirty="0" smtClean="0">
                <a:solidFill>
                  <a:srgbClr val="333333"/>
                </a:solidFill>
                <a:latin typeface="Times New Roman" pitchFamily="18" charset="0"/>
                <a:cs typeface="Times New Roman" pitchFamily="18" charset="0"/>
              </a:rPr>
              <a:t>- состав группы не изменен.</a:t>
            </a:r>
          </a:p>
          <a:p>
            <a:pPr algn="just"/>
            <a:r>
              <a:rPr lang="ru-RU" sz="1600" dirty="0" smtClean="0">
                <a:solidFill>
                  <a:schemeClr val="tx1"/>
                </a:solidFill>
                <a:latin typeface="Times New Roman" pitchFamily="18" charset="0"/>
                <a:cs typeface="Times New Roman" pitchFamily="18" charset="0"/>
              </a:rPr>
              <a:t>Вид деятельности выбирает родитель, воспитатель</a:t>
            </a:r>
            <a:r>
              <a:rPr lang="ru-RU" dirty="0" smtClean="0"/>
              <a:t>.</a:t>
            </a:r>
          </a:p>
          <a:p>
            <a:pPr algn="just"/>
            <a:r>
              <a:rPr lang="ru-RU" dirty="0" smtClean="0"/>
              <a:t> - </a:t>
            </a:r>
          </a:p>
          <a:p>
            <a:pPr algn="just"/>
            <a:endParaRPr lang="ru-RU" dirty="0"/>
          </a:p>
          <a:p>
            <a:pPr algn="just"/>
            <a:r>
              <a:rPr lang="ru-RU" dirty="0" smtClean="0"/>
              <a:t> - </a:t>
            </a:r>
            <a:endParaRPr lang="ru-RU" dirty="0"/>
          </a:p>
        </p:txBody>
      </p:sp>
      <p:sp>
        <p:nvSpPr>
          <p:cNvPr id="5" name="Текст 4"/>
          <p:cNvSpPr>
            <a:spLocks noGrp="1"/>
          </p:cNvSpPr>
          <p:nvPr>
            <p:ph type="body" sz="half" idx="2"/>
          </p:nvPr>
        </p:nvSpPr>
        <p:spPr>
          <a:xfrm>
            <a:off x="179512" y="188640"/>
            <a:ext cx="4248150" cy="509587"/>
          </a:xfrm>
        </p:spPr>
        <p:txBody>
          <a:bodyPr>
            <a:noAutofit/>
          </a:bodyPr>
          <a:lstStyle/>
          <a:p>
            <a:pPr algn="ctr"/>
            <a:r>
              <a:rPr lang="ru-RU" sz="3200" b="1" dirty="0" smtClean="0"/>
              <a:t>Клубный час</a:t>
            </a:r>
            <a:endParaRPr lang="ru-RU" sz="3200" b="1" dirty="0"/>
          </a:p>
        </p:txBody>
      </p:sp>
      <p:sp>
        <p:nvSpPr>
          <p:cNvPr id="6" name="Текст 5"/>
          <p:cNvSpPr>
            <a:spLocks noGrp="1"/>
          </p:cNvSpPr>
          <p:nvPr>
            <p:ph type="body" sz="half" idx="15"/>
          </p:nvPr>
        </p:nvSpPr>
        <p:spPr>
          <a:xfrm>
            <a:off x="4644008" y="116632"/>
            <a:ext cx="4248150" cy="509587"/>
          </a:xfrm>
        </p:spPr>
        <p:txBody>
          <a:bodyPr>
            <a:noAutofit/>
          </a:bodyPr>
          <a:lstStyle/>
          <a:p>
            <a:pPr algn="ctr"/>
            <a:r>
              <a:rPr lang="ru-RU" sz="3200" b="1" dirty="0" smtClean="0"/>
              <a:t>Кружки </a:t>
            </a:r>
            <a:endParaRPr lang="ru-RU" sz="3200" b="1" dirty="0"/>
          </a:p>
        </p:txBody>
      </p:sp>
    </p:spTree>
    <p:extLst>
      <p:ext uri="{BB962C8B-B14F-4D97-AF65-F5344CB8AC3E}">
        <p14:creationId xmlns:p14="http://schemas.microsoft.com/office/powerpoint/2010/main" val="2682012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571480"/>
            <a:ext cx="7614588" cy="846980"/>
          </a:xfrm>
        </p:spPr>
        <p:txBody>
          <a:bodyPr/>
          <a:lstStyle/>
          <a:p>
            <a:pPr algn="ctr"/>
            <a:r>
              <a:rPr lang="ru-RU" b="1" dirty="0" smtClean="0">
                <a:solidFill>
                  <a:srgbClr val="FF0000"/>
                </a:solidFill>
                <a:latin typeface="Monotype Corsiva" pitchFamily="66" charset="0"/>
              </a:rPr>
              <a:t>Цель работы площадки</a:t>
            </a:r>
            <a:endParaRPr lang="ru-RU" b="1" dirty="0">
              <a:solidFill>
                <a:srgbClr val="FF0000"/>
              </a:solidFill>
              <a:latin typeface="Monotype Corsiva" pitchFamily="66" charset="0"/>
            </a:endParaRPr>
          </a:p>
        </p:txBody>
      </p:sp>
      <p:pic>
        <p:nvPicPr>
          <p:cNvPr id="4" name="Рисунок 3" descr="F:\звезд\IMG_0559.JPG"/>
          <p:cNvPicPr/>
          <p:nvPr/>
        </p:nvPicPr>
        <p:blipFill>
          <a:blip r:embed="rId2" cstate="print"/>
          <a:srcRect/>
          <a:stretch>
            <a:fillRect/>
          </a:stretch>
        </p:blipFill>
        <p:spPr bwMode="auto">
          <a:xfrm>
            <a:off x="3286116" y="4714884"/>
            <a:ext cx="2840717" cy="1893811"/>
          </a:xfrm>
          <a:prstGeom prst="rect">
            <a:avLst/>
          </a:prstGeom>
          <a:noFill/>
          <a:ln w="9525">
            <a:noFill/>
            <a:miter lim="800000"/>
            <a:headEnd/>
            <a:tailEnd/>
          </a:ln>
        </p:spPr>
      </p:pic>
      <p:pic>
        <p:nvPicPr>
          <p:cNvPr id="5" name="Рисунок 4" descr="F:\звезд\IMG_0576.JPG"/>
          <p:cNvPicPr/>
          <p:nvPr/>
        </p:nvPicPr>
        <p:blipFill>
          <a:blip r:embed="rId3" cstate="print"/>
          <a:srcRect/>
          <a:stretch>
            <a:fillRect/>
          </a:stretch>
        </p:blipFill>
        <p:spPr bwMode="auto">
          <a:xfrm rot="1331115">
            <a:off x="6380594" y="4405313"/>
            <a:ext cx="2470723" cy="1665915"/>
          </a:xfrm>
          <a:prstGeom prst="rect">
            <a:avLst/>
          </a:prstGeom>
          <a:noFill/>
          <a:ln w="9525">
            <a:noFill/>
            <a:miter lim="800000"/>
            <a:headEnd/>
            <a:tailEnd/>
          </a:ln>
        </p:spPr>
      </p:pic>
      <p:pic>
        <p:nvPicPr>
          <p:cNvPr id="6" name="Рисунок 5" descr="C:\Users\Хамзат\Desktop\фото на сайт\IMG_0522.JPG"/>
          <p:cNvPicPr/>
          <p:nvPr/>
        </p:nvPicPr>
        <p:blipFill>
          <a:blip r:embed="rId4" cstate="print"/>
          <a:srcRect/>
          <a:stretch>
            <a:fillRect/>
          </a:stretch>
        </p:blipFill>
        <p:spPr bwMode="auto">
          <a:xfrm rot="20051813">
            <a:off x="257309" y="4530644"/>
            <a:ext cx="2847529" cy="1797215"/>
          </a:xfrm>
          <a:prstGeom prst="rect">
            <a:avLst/>
          </a:prstGeom>
          <a:noFill/>
          <a:ln w="9525">
            <a:noFill/>
            <a:miter lim="800000"/>
            <a:headEnd/>
            <a:tailEnd/>
          </a:ln>
        </p:spPr>
      </p:pic>
      <p:sp>
        <p:nvSpPr>
          <p:cNvPr id="8" name="Rectangle 1"/>
          <p:cNvSpPr>
            <a:spLocks noChangeArrowheads="1"/>
          </p:cNvSpPr>
          <p:nvPr/>
        </p:nvSpPr>
        <p:spPr bwMode="auto">
          <a:xfrm>
            <a:off x="276225" y="3511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043608" y="1556792"/>
            <a:ext cx="7056784" cy="2677656"/>
          </a:xfrm>
          <a:prstGeom prst="rect">
            <a:avLst/>
          </a:prstGeom>
        </p:spPr>
        <p:txBody>
          <a:bodyPr wrap="square">
            <a:spAutoFit/>
          </a:bodyPr>
          <a:lstStyle/>
          <a:p>
            <a:pPr algn="ctr"/>
            <a:r>
              <a:rPr lang="ru-RU" sz="2400" dirty="0">
                <a:latin typeface="Times New Roman" pitchFamily="18" charset="0"/>
                <a:cs typeface="Times New Roman" pitchFamily="18" charset="0"/>
              </a:rPr>
              <a:t>Апробация  и  внедрение  педагогических технологий социализации дошкольников  в   образовательный процесс дошкольного  образовательного  учреждения. Совершенствование работы педагогического коллектива по социальному развитию воспитанников</a:t>
            </a:r>
          </a:p>
        </p:txBody>
      </p:sp>
    </p:spTree>
    <p:extLst>
      <p:ext uri="{BB962C8B-B14F-4D97-AF65-F5344CB8AC3E}">
        <p14:creationId xmlns:p14="http://schemas.microsoft.com/office/powerpoint/2010/main" val="2159273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225" y="228601"/>
            <a:ext cx="8591550" cy="680119"/>
          </a:xfrm>
        </p:spPr>
        <p:txBody>
          <a:bodyPr/>
          <a:lstStyle/>
          <a:p>
            <a:pPr algn="ctr"/>
            <a:r>
              <a:rPr lang="ru-RU" b="1" dirty="0" smtClean="0">
                <a:solidFill>
                  <a:srgbClr val="FF0000"/>
                </a:solidFill>
                <a:latin typeface="Times New Roman" pitchFamily="18" charset="0"/>
                <a:cs typeface="Times New Roman" pitchFamily="18" charset="0"/>
              </a:rPr>
              <a:t>Сроки реализации программы</a:t>
            </a:r>
            <a:endParaRPr lang="ru-RU" b="1" dirty="0">
              <a:solidFill>
                <a:srgbClr val="FF0000"/>
              </a:solidFill>
              <a:latin typeface="Times New Roman" pitchFamily="18" charset="0"/>
              <a:cs typeface="Times New Roman" pitchFamily="18" charset="0"/>
            </a:endParaRPr>
          </a:p>
        </p:txBody>
      </p:sp>
      <p:sp>
        <p:nvSpPr>
          <p:cNvPr id="3" name="Прямоугольник 2"/>
          <p:cNvSpPr/>
          <p:nvPr/>
        </p:nvSpPr>
        <p:spPr>
          <a:xfrm>
            <a:off x="323528" y="1166843"/>
            <a:ext cx="8568952" cy="4647426"/>
          </a:xfrm>
          <a:prstGeom prst="rect">
            <a:avLst/>
          </a:prstGeom>
        </p:spPr>
        <p:txBody>
          <a:bodyPr wrap="square">
            <a:spAutoFit/>
          </a:bodyPr>
          <a:lstStyle/>
          <a:p>
            <a:pPr algn="ctr"/>
            <a:r>
              <a:rPr lang="ru-RU" sz="2400" dirty="0">
                <a:latin typeface="Times New Roman" pitchFamily="18" charset="0"/>
                <a:cs typeface="Times New Roman" pitchFamily="18" charset="0"/>
              </a:rPr>
              <a:t>Программа площадки разработана на период с </a:t>
            </a:r>
            <a:r>
              <a:rPr lang="ru-RU" sz="2400" b="1" dirty="0">
                <a:latin typeface="Times New Roman" pitchFamily="18" charset="0"/>
                <a:cs typeface="Times New Roman" pitchFamily="18" charset="0"/>
              </a:rPr>
              <a:t>2016 по 2019 </a:t>
            </a:r>
            <a:r>
              <a:rPr lang="ru-RU" sz="2400" dirty="0">
                <a:latin typeface="Times New Roman" pitchFamily="18" charset="0"/>
                <a:cs typeface="Times New Roman" pitchFamily="18" charset="0"/>
              </a:rPr>
              <a:t>год и включает в себя 3 </a:t>
            </a:r>
            <a:r>
              <a:rPr lang="ru-RU" sz="2400" dirty="0" smtClean="0">
                <a:latin typeface="Times New Roman" pitchFamily="18" charset="0"/>
                <a:cs typeface="Times New Roman" pitchFamily="18" charset="0"/>
              </a:rPr>
              <a:t>направления</a:t>
            </a:r>
          </a:p>
          <a:p>
            <a:pPr algn="ctr"/>
            <a:endParaRPr lang="ru-RU" sz="2400" dirty="0">
              <a:latin typeface="Times New Roman" pitchFamily="18" charset="0"/>
              <a:cs typeface="Times New Roman" pitchFamily="18" charset="0"/>
            </a:endParaRPr>
          </a:p>
          <a:p>
            <a:pPr algn="just"/>
            <a:r>
              <a:rPr lang="ru-RU" sz="2800" dirty="0">
                <a:latin typeface="Times New Roman" pitchFamily="18" charset="0"/>
                <a:cs typeface="Times New Roman" pitchFamily="18" charset="0"/>
              </a:rPr>
              <a:t>1 </a:t>
            </a:r>
            <a:r>
              <a:rPr lang="ru-RU" sz="2800" dirty="0" smtClean="0">
                <a:latin typeface="Times New Roman" pitchFamily="18" charset="0"/>
                <a:cs typeface="Times New Roman" pitchFamily="18" charset="0"/>
              </a:rPr>
              <a:t>направление – </a:t>
            </a:r>
            <a:r>
              <a:rPr lang="ru-RU" sz="2800" dirty="0">
                <a:latin typeface="Times New Roman" pitchFamily="18" charset="0"/>
                <a:cs typeface="Times New Roman" pitchFamily="18" charset="0"/>
              </a:rPr>
              <a:t>внедрение технологии социализации дошкольников </a:t>
            </a:r>
            <a:r>
              <a:rPr lang="ru-RU" sz="2800" b="1" dirty="0">
                <a:latin typeface="Times New Roman" pitchFamily="18" charset="0"/>
                <a:cs typeface="Times New Roman" pitchFamily="18" charset="0"/>
              </a:rPr>
              <a:t>– «Клубный час</a:t>
            </a:r>
            <a:r>
              <a:rPr lang="ru-RU" sz="2800" b="1" dirty="0" smtClean="0">
                <a:latin typeface="Times New Roman" pitchFamily="18" charset="0"/>
                <a:cs typeface="Times New Roman" pitchFamily="18" charset="0"/>
              </a:rPr>
              <a:t>».</a:t>
            </a:r>
          </a:p>
          <a:p>
            <a:pPr algn="just"/>
            <a:endParaRPr lang="ru-RU" sz="2800" b="1" dirty="0">
              <a:latin typeface="Times New Roman" pitchFamily="18" charset="0"/>
              <a:cs typeface="Times New Roman" pitchFamily="18" charset="0"/>
            </a:endParaRPr>
          </a:p>
          <a:p>
            <a:pPr algn="just"/>
            <a:r>
              <a:rPr lang="ru-RU" sz="2800" dirty="0">
                <a:latin typeface="Times New Roman" pitchFamily="18" charset="0"/>
                <a:cs typeface="Times New Roman" pitchFamily="18" charset="0"/>
              </a:rPr>
              <a:t>2 направление </a:t>
            </a:r>
            <a:r>
              <a:rPr lang="ru-RU" sz="2800" dirty="0" smtClean="0">
                <a:latin typeface="Times New Roman" pitchFamily="18" charset="0"/>
                <a:cs typeface="Times New Roman" pitchFamily="18" charset="0"/>
              </a:rPr>
              <a:t>– </a:t>
            </a:r>
            <a:r>
              <a:rPr lang="ru-RU" sz="2800" b="1" dirty="0">
                <a:latin typeface="Times New Roman" pitchFamily="18" charset="0"/>
                <a:cs typeface="Times New Roman" pitchFamily="18" charset="0"/>
              </a:rPr>
              <a:t>«Тематический клубный час. Взаимодействие с родителями</a:t>
            </a:r>
            <a:r>
              <a:rPr lang="ru-RU" sz="2800" b="1" dirty="0" smtClean="0">
                <a:latin typeface="Times New Roman" pitchFamily="18" charset="0"/>
                <a:cs typeface="Times New Roman" pitchFamily="18" charset="0"/>
              </a:rPr>
              <a:t>».</a:t>
            </a:r>
          </a:p>
          <a:p>
            <a:pPr algn="just"/>
            <a:endParaRPr lang="ru-RU" sz="2800" b="1" dirty="0">
              <a:latin typeface="Times New Roman" pitchFamily="18" charset="0"/>
              <a:cs typeface="Times New Roman" pitchFamily="18" charset="0"/>
            </a:endParaRPr>
          </a:p>
          <a:p>
            <a:pPr algn="just"/>
            <a:r>
              <a:rPr lang="ru-RU" sz="2800" dirty="0">
                <a:latin typeface="Times New Roman" pitchFamily="18" charset="0"/>
                <a:cs typeface="Times New Roman" pitchFamily="18" charset="0"/>
              </a:rPr>
              <a:t>3 направление </a:t>
            </a:r>
            <a:r>
              <a:rPr lang="ru-RU" sz="2800" dirty="0" smtClean="0">
                <a:latin typeface="Times New Roman" pitchFamily="18" charset="0"/>
                <a:cs typeface="Times New Roman" pitchFamily="18" charset="0"/>
              </a:rPr>
              <a:t>– </a:t>
            </a:r>
            <a:r>
              <a:rPr lang="ru-RU" sz="2800" b="1" dirty="0">
                <a:latin typeface="Times New Roman" pitchFamily="18" charset="0"/>
                <a:cs typeface="Times New Roman" pitchFamily="18" charset="0"/>
              </a:rPr>
              <a:t>«Волонтерство. Социальные акции».</a:t>
            </a:r>
          </a:p>
        </p:txBody>
      </p:sp>
    </p:spTree>
    <p:extLst>
      <p:ext uri="{BB962C8B-B14F-4D97-AF65-F5344CB8AC3E}">
        <p14:creationId xmlns:p14="http://schemas.microsoft.com/office/powerpoint/2010/main" val="2853793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846980"/>
          </a:xfrm>
        </p:spPr>
        <p:txBody>
          <a:bodyPr>
            <a:normAutofit fontScale="90000"/>
          </a:bodyPr>
          <a:lstStyle/>
          <a:p>
            <a:pPr algn="ctr"/>
            <a:r>
              <a:rPr lang="ru-RU" sz="5400" dirty="0" smtClean="0">
                <a:solidFill>
                  <a:srgbClr val="FF0000"/>
                </a:solidFill>
                <a:latin typeface="Monotype Corsiva" pitchFamily="66" charset="0"/>
                <a:cs typeface="Times New Roman" pitchFamily="18" charset="0"/>
              </a:rPr>
              <a:t>Задачи</a:t>
            </a:r>
            <a:endParaRPr lang="ru-RU" dirty="0">
              <a:solidFill>
                <a:srgbClr val="FF0000"/>
              </a:solidFill>
              <a:latin typeface="Monotype Corsiva" pitchFamily="66" charset="0"/>
            </a:endParaRPr>
          </a:p>
        </p:txBody>
      </p:sp>
      <p:sp>
        <p:nvSpPr>
          <p:cNvPr id="3" name="Содержимое 2"/>
          <p:cNvSpPr>
            <a:spLocks noGrp="1"/>
          </p:cNvSpPr>
          <p:nvPr>
            <p:ph sz="quarter" idx="13"/>
          </p:nvPr>
        </p:nvSpPr>
        <p:spPr>
          <a:xfrm>
            <a:off x="251520" y="908720"/>
            <a:ext cx="8406676" cy="5734990"/>
          </a:xfrm>
        </p:spPr>
        <p:txBody>
          <a:bodyPr>
            <a:normAutofit fontScale="77500" lnSpcReduction="20000"/>
          </a:bodyPr>
          <a:lstStyle/>
          <a:p>
            <a:pPr algn="just">
              <a:defRPr/>
            </a:pPr>
            <a:r>
              <a:rPr lang="ru-RU" sz="2800" dirty="0" smtClean="0">
                <a:latin typeface="Times New Roman" pitchFamily="18" charset="0"/>
                <a:cs typeface="Times New Roman" pitchFamily="18" charset="0"/>
              </a:rPr>
              <a:t>Изучить особенности реализации технологии  Н.П. Гришаевой «Клубный час»;</a:t>
            </a:r>
          </a:p>
          <a:p>
            <a:pPr algn="just">
              <a:defRPr/>
            </a:pPr>
            <a:r>
              <a:rPr lang="ru-RU" sz="2800" dirty="0" smtClean="0">
                <a:latin typeface="Times New Roman" pitchFamily="18" charset="0"/>
                <a:cs typeface="Times New Roman" pitchFamily="18" charset="0"/>
              </a:rPr>
              <a:t>Расширить представления о вариантах применения технологий социализации дошкольников;</a:t>
            </a:r>
          </a:p>
          <a:p>
            <a:pPr lvl="0" algn="just">
              <a:buClr>
                <a:srgbClr val="61625E"/>
              </a:buClr>
            </a:pPr>
            <a:r>
              <a:rPr lang="ru-RU" sz="2600" dirty="0">
                <a:solidFill>
                  <a:srgbClr val="48231E"/>
                </a:solidFill>
                <a:latin typeface="Times New Roman" pitchFamily="18" charset="0"/>
                <a:cs typeface="Times New Roman" pitchFamily="18" charset="0"/>
              </a:rPr>
              <a:t> Разработать методическое сопровождение реализации технологии социализации дошкольников.</a:t>
            </a:r>
          </a:p>
          <a:p>
            <a:pPr algn="just">
              <a:defRPr/>
            </a:pPr>
            <a:r>
              <a:rPr lang="ru-RU" sz="2800" dirty="0" smtClean="0">
                <a:solidFill>
                  <a:srgbClr val="0D0D0D"/>
                </a:solidFill>
                <a:latin typeface="Times New Roman" pitchFamily="18" charset="0"/>
                <a:cs typeface="Times New Roman" pitchFamily="18" charset="0"/>
              </a:rPr>
              <a:t>Активизировать творческие способности педагогов;</a:t>
            </a:r>
          </a:p>
          <a:p>
            <a:pPr algn="just">
              <a:defRPr/>
            </a:pPr>
            <a:r>
              <a:rPr lang="ru-RU" sz="2800" dirty="0" smtClean="0">
                <a:solidFill>
                  <a:srgbClr val="0D0D0D"/>
                </a:solidFill>
                <a:latin typeface="Times New Roman" pitchFamily="18" charset="0"/>
                <a:cs typeface="Times New Roman" pitchFamily="18" charset="0"/>
              </a:rPr>
              <a:t>Способствовать формированию стремления к самообразованию, внедрению новых технологий, методов и форм работы;</a:t>
            </a:r>
          </a:p>
          <a:p>
            <a:pPr algn="just">
              <a:defRPr/>
            </a:pPr>
            <a:r>
              <a:rPr lang="ru-RU" sz="2800" dirty="0" smtClean="0">
                <a:latin typeface="Times New Roman" pitchFamily="18" charset="0"/>
                <a:cs typeface="Times New Roman" pitchFamily="18" charset="0"/>
              </a:rPr>
              <a:t>Сформировать развивающую предметно-пространственную среду и условия для реализации технологии «Клубный час».</a:t>
            </a:r>
          </a:p>
          <a:p>
            <a:pPr algn="just">
              <a:defRPr/>
            </a:pPr>
            <a:r>
              <a:rPr lang="ru-RU" sz="2800" dirty="0" smtClean="0">
                <a:solidFill>
                  <a:srgbClr val="0D0D0D"/>
                </a:solidFill>
                <a:latin typeface="Times New Roman" pitchFamily="18" charset="0"/>
                <a:cs typeface="Times New Roman" pitchFamily="18" charset="0"/>
              </a:rPr>
              <a:t>Создать на сайте учреждения рубрику, отражающую деятельность педагогов в рамках площадки;</a:t>
            </a:r>
          </a:p>
          <a:p>
            <a:pPr marL="107950" indent="-323850" algn="just">
              <a:defRPr/>
            </a:pPr>
            <a:r>
              <a:rPr lang="ru-RU" sz="2800" dirty="0" smtClean="0">
                <a:solidFill>
                  <a:srgbClr val="0D0D0D"/>
                </a:solidFill>
                <a:latin typeface="Times New Roman" pitchFamily="18" charset="0"/>
                <a:cs typeface="Times New Roman" pitchFamily="18" charset="0"/>
              </a:rPr>
              <a:t>Издать сборник методических материалов по реализации технологии «Клубный час»;</a:t>
            </a:r>
          </a:p>
          <a:p>
            <a:pPr marL="107950" indent="-323850" algn="just">
              <a:defRPr/>
            </a:pPr>
            <a:r>
              <a:rPr lang="ru-RU" sz="2800" dirty="0" smtClean="0">
                <a:solidFill>
                  <a:srgbClr val="0D0D0D"/>
                </a:solidFill>
                <a:latin typeface="Times New Roman" pitchFamily="18" charset="0"/>
                <a:cs typeface="Times New Roman" pitchFamily="18" charset="0"/>
              </a:rPr>
              <a:t>Организовать работу семинаров для р</a:t>
            </a:r>
            <a:r>
              <a:rPr lang="ru-RU" sz="2800" dirty="0" smtClean="0">
                <a:latin typeface="Times New Roman" pitchFamily="18" charset="0"/>
                <a:cs typeface="Times New Roman" pitchFamily="18" charset="0"/>
              </a:rPr>
              <a:t>аспространения накопленного опыта по данному направлению.</a:t>
            </a:r>
            <a:r>
              <a:rPr lang="ru-RU" sz="2800" dirty="0" smtClean="0"/>
              <a:t> </a:t>
            </a:r>
            <a:endParaRPr lang="ru-RU" sz="2800" dirty="0" smtClean="0">
              <a:solidFill>
                <a:srgbClr val="0D0D0D"/>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3333914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4427" y="181046"/>
            <a:ext cx="6072230" cy="704311"/>
          </a:xfrm>
        </p:spPr>
        <p:txBody>
          <a:bodyPr>
            <a:normAutofit/>
          </a:bodyPr>
          <a:lstStyle/>
          <a:p>
            <a:pPr algn="ctr"/>
            <a:r>
              <a:rPr lang="ru-RU" b="1" dirty="0" smtClean="0">
                <a:solidFill>
                  <a:srgbClr val="FF0000"/>
                </a:solidFill>
                <a:latin typeface="Monotype Corsiva" pitchFamily="66" charset="0"/>
              </a:rPr>
              <a:t>Результаты работы</a:t>
            </a:r>
            <a:endParaRPr lang="ru-RU" b="1" dirty="0">
              <a:solidFill>
                <a:srgbClr val="FF0000"/>
              </a:solidFill>
              <a:latin typeface="Monotype Corsiva" pitchFamily="66" charset="0"/>
            </a:endParaRPr>
          </a:p>
        </p:txBody>
      </p:sp>
      <p:sp>
        <p:nvSpPr>
          <p:cNvPr id="4" name="Овал 3"/>
          <p:cNvSpPr/>
          <p:nvPr/>
        </p:nvSpPr>
        <p:spPr>
          <a:xfrm>
            <a:off x="2769460" y="892951"/>
            <a:ext cx="3714776" cy="20002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lumMod val="75000"/>
                    <a:lumOff val="25000"/>
                  </a:schemeClr>
                </a:solidFill>
                <a:latin typeface="Times New Roman" pitchFamily="18" charset="0"/>
                <a:cs typeface="Times New Roman" pitchFamily="18" charset="0"/>
              </a:rPr>
              <a:t>Внедрение технологии </a:t>
            </a:r>
            <a:r>
              <a:rPr lang="ru-RU" sz="2400" b="1" u="sng" dirty="0" smtClean="0">
                <a:solidFill>
                  <a:schemeClr val="tx1">
                    <a:lumMod val="75000"/>
                    <a:lumOff val="25000"/>
                  </a:schemeClr>
                </a:solidFill>
                <a:latin typeface="Times New Roman" pitchFamily="18" charset="0"/>
                <a:cs typeface="Times New Roman" pitchFamily="18" charset="0"/>
              </a:rPr>
              <a:t>«Клубный час»</a:t>
            </a:r>
            <a:endParaRPr lang="ru-RU" sz="2400" b="1" u="sng" dirty="0">
              <a:solidFill>
                <a:schemeClr val="tx1">
                  <a:lumMod val="75000"/>
                  <a:lumOff val="25000"/>
                </a:schemeClr>
              </a:solidFill>
              <a:latin typeface="Times New Roman" pitchFamily="18" charset="0"/>
              <a:cs typeface="Times New Roman" pitchFamily="18" charset="0"/>
            </a:endParaRPr>
          </a:p>
        </p:txBody>
      </p:sp>
      <p:sp>
        <p:nvSpPr>
          <p:cNvPr id="6" name="Прямоугольник с двумя скругленными соседними углами 5"/>
          <p:cNvSpPr/>
          <p:nvPr/>
        </p:nvSpPr>
        <p:spPr>
          <a:xfrm>
            <a:off x="3391151" y="3717431"/>
            <a:ext cx="2538783" cy="1010390"/>
          </a:xfrm>
          <a:prstGeom prst="round2Same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itchFamily="18" charset="0"/>
                <a:cs typeface="Times New Roman" pitchFamily="18" charset="0"/>
              </a:rPr>
              <a:t> </a:t>
            </a:r>
            <a:r>
              <a:rPr lang="ru-RU" b="1" dirty="0" smtClean="0">
                <a:solidFill>
                  <a:schemeClr val="tx1">
                    <a:lumMod val="75000"/>
                    <a:lumOff val="25000"/>
                  </a:schemeClr>
                </a:solidFill>
                <a:latin typeface="Times New Roman" pitchFamily="18" charset="0"/>
                <a:cs typeface="Times New Roman" pitchFamily="18" charset="0"/>
              </a:rPr>
              <a:t>Апробация разных форм реализации «Клубного часа»</a:t>
            </a:r>
            <a:endParaRPr lang="ru-RU" b="1" dirty="0">
              <a:solidFill>
                <a:schemeClr val="tx1">
                  <a:lumMod val="75000"/>
                  <a:lumOff val="25000"/>
                </a:schemeClr>
              </a:solidFill>
              <a:latin typeface="Times New Roman" pitchFamily="18" charset="0"/>
              <a:cs typeface="Times New Roman" pitchFamily="18" charset="0"/>
            </a:endParaRPr>
          </a:p>
        </p:txBody>
      </p:sp>
      <p:sp>
        <p:nvSpPr>
          <p:cNvPr id="8" name="Скругленный прямоугольник 7"/>
          <p:cNvSpPr/>
          <p:nvPr/>
        </p:nvSpPr>
        <p:spPr>
          <a:xfrm>
            <a:off x="377730" y="3233234"/>
            <a:ext cx="2143140" cy="1285029"/>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lumMod val="75000"/>
                    <a:lumOff val="25000"/>
                  </a:schemeClr>
                </a:solidFill>
                <a:latin typeface="Times New Roman" pitchFamily="18" charset="0"/>
                <a:cs typeface="Times New Roman" pitchFamily="18" charset="0"/>
              </a:rPr>
              <a:t>Участие в конкурсах профессионального мастерства</a:t>
            </a:r>
            <a:endParaRPr lang="ru-RU" b="1" dirty="0">
              <a:solidFill>
                <a:schemeClr val="tx1">
                  <a:lumMod val="75000"/>
                  <a:lumOff val="25000"/>
                </a:schemeClr>
              </a:solidFill>
              <a:latin typeface="Times New Roman" pitchFamily="18" charset="0"/>
              <a:cs typeface="Times New Roman" pitchFamily="18" charset="0"/>
            </a:endParaRPr>
          </a:p>
        </p:txBody>
      </p:sp>
      <p:sp>
        <p:nvSpPr>
          <p:cNvPr id="9" name="Скругленный прямоугольник 8"/>
          <p:cNvSpPr/>
          <p:nvPr/>
        </p:nvSpPr>
        <p:spPr>
          <a:xfrm>
            <a:off x="357158" y="1178703"/>
            <a:ext cx="2143140" cy="1071570"/>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Участие в </a:t>
            </a:r>
            <a:r>
              <a:rPr lang="ru-RU" sz="2000" b="1" dirty="0" err="1" smtClean="0">
                <a:solidFill>
                  <a:schemeClr val="tx1">
                    <a:lumMod val="75000"/>
                    <a:lumOff val="25000"/>
                  </a:schemeClr>
                </a:solidFill>
                <a:latin typeface="Times New Roman" pitchFamily="18" charset="0"/>
                <a:cs typeface="Times New Roman" pitchFamily="18" charset="0"/>
              </a:rPr>
              <a:t>вебинарах</a:t>
            </a:r>
            <a:r>
              <a:rPr lang="ru-RU" sz="2000" b="1" dirty="0" smtClean="0">
                <a:solidFill>
                  <a:schemeClr val="tx1">
                    <a:lumMod val="75000"/>
                    <a:lumOff val="25000"/>
                  </a:schemeClr>
                </a:solidFill>
                <a:latin typeface="Times New Roman" pitchFamily="18" charset="0"/>
                <a:cs typeface="Times New Roman" pitchFamily="18" charset="0"/>
              </a:rPr>
              <a:t> Н.П. Гришаевой</a:t>
            </a:r>
            <a:endParaRPr lang="ru-RU" sz="2000" b="1" dirty="0">
              <a:solidFill>
                <a:schemeClr val="tx1">
                  <a:lumMod val="75000"/>
                  <a:lumOff val="25000"/>
                </a:schemeClr>
              </a:solidFill>
              <a:latin typeface="Times New Roman" pitchFamily="18" charset="0"/>
              <a:cs typeface="Times New Roman" pitchFamily="18" charset="0"/>
            </a:endParaRPr>
          </a:p>
        </p:txBody>
      </p:sp>
      <p:cxnSp>
        <p:nvCxnSpPr>
          <p:cNvPr id="11" name="Прямая со стрелкой 10"/>
          <p:cNvCxnSpPr/>
          <p:nvPr/>
        </p:nvCxnSpPr>
        <p:spPr>
          <a:xfrm flipV="1">
            <a:off x="6484236" y="1714488"/>
            <a:ext cx="28575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4" idx="2"/>
          </p:cNvCxnSpPr>
          <p:nvPr/>
        </p:nvCxnSpPr>
        <p:spPr>
          <a:xfrm flipH="1" flipV="1">
            <a:off x="2500298" y="1714488"/>
            <a:ext cx="269162" cy="17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714875" y="2928933"/>
            <a:ext cx="0" cy="7884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Скругленный прямоугольник 14"/>
          <p:cNvSpPr/>
          <p:nvPr/>
        </p:nvSpPr>
        <p:spPr>
          <a:xfrm>
            <a:off x="6786578" y="1178702"/>
            <a:ext cx="2143140" cy="1170177"/>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Создание активной творческой команды</a:t>
            </a:r>
            <a:endParaRPr lang="ru-RU" sz="2000" b="1" dirty="0">
              <a:solidFill>
                <a:schemeClr val="tx1">
                  <a:lumMod val="75000"/>
                  <a:lumOff val="25000"/>
                </a:schemeClr>
              </a:solidFill>
              <a:latin typeface="Times New Roman" pitchFamily="18" charset="0"/>
              <a:cs typeface="Times New Roman" pitchFamily="18" charset="0"/>
            </a:endParaRPr>
          </a:p>
        </p:txBody>
      </p:sp>
      <p:sp>
        <p:nvSpPr>
          <p:cNvPr id="16" name="Скругленный прямоугольник 15"/>
          <p:cNvSpPr/>
          <p:nvPr/>
        </p:nvSpPr>
        <p:spPr>
          <a:xfrm>
            <a:off x="6786578" y="3233234"/>
            <a:ext cx="2143140" cy="1203877"/>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Создание предметно-развивающей среды</a:t>
            </a:r>
            <a:endParaRPr lang="ru-RU" sz="2000" b="1" dirty="0">
              <a:solidFill>
                <a:schemeClr val="tx1">
                  <a:lumMod val="75000"/>
                  <a:lumOff val="25000"/>
                </a:schemeClr>
              </a:solidFill>
              <a:latin typeface="Times New Roman" pitchFamily="18" charset="0"/>
              <a:cs typeface="Times New Roman" pitchFamily="18" charset="0"/>
            </a:endParaRPr>
          </a:p>
        </p:txBody>
      </p:sp>
      <p:cxnSp>
        <p:nvCxnSpPr>
          <p:cNvPr id="17" name="Прямая со стрелкой 16"/>
          <p:cNvCxnSpPr/>
          <p:nvPr/>
        </p:nvCxnSpPr>
        <p:spPr>
          <a:xfrm>
            <a:off x="6002636" y="2642327"/>
            <a:ext cx="783942" cy="537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2634879" y="2716726"/>
            <a:ext cx="929010" cy="5165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Скругленный прямоугольник 17"/>
          <p:cNvSpPr/>
          <p:nvPr/>
        </p:nvSpPr>
        <p:spPr>
          <a:xfrm>
            <a:off x="377730" y="5331071"/>
            <a:ext cx="2143140" cy="1208235"/>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Ком</a:t>
            </a:r>
            <a:r>
              <a:rPr lang="ru-RU" sz="2000" b="1" dirty="0">
                <a:solidFill>
                  <a:schemeClr val="tx1">
                    <a:lumMod val="75000"/>
                    <a:lumOff val="25000"/>
                  </a:schemeClr>
                </a:solidFill>
                <a:latin typeface="Times New Roman" pitchFamily="18" charset="0"/>
                <a:cs typeface="Times New Roman" pitchFamily="18" charset="0"/>
              </a:rPr>
              <a:t>п</a:t>
            </a:r>
            <a:r>
              <a:rPr lang="ru-RU" sz="2000" b="1" dirty="0" smtClean="0">
                <a:solidFill>
                  <a:schemeClr val="tx1">
                    <a:lumMod val="75000"/>
                    <a:lumOff val="25000"/>
                  </a:schemeClr>
                </a:solidFill>
                <a:latin typeface="Times New Roman" pitchFamily="18" charset="0"/>
                <a:cs typeface="Times New Roman" pitchFamily="18" charset="0"/>
              </a:rPr>
              <a:t>лексно-тематическое планирование на год</a:t>
            </a:r>
            <a:endParaRPr lang="ru-RU" sz="2000" b="1" dirty="0">
              <a:solidFill>
                <a:schemeClr val="tx1">
                  <a:lumMod val="75000"/>
                  <a:lumOff val="25000"/>
                </a:schemeClr>
              </a:solidFill>
              <a:latin typeface="Times New Roman" pitchFamily="18" charset="0"/>
              <a:cs typeface="Times New Roman" pitchFamily="18" charset="0"/>
            </a:endParaRPr>
          </a:p>
        </p:txBody>
      </p:sp>
      <p:sp>
        <p:nvSpPr>
          <p:cNvPr id="23" name="Скругленный прямоугольник 22"/>
          <p:cNvSpPr/>
          <p:nvPr/>
        </p:nvSpPr>
        <p:spPr>
          <a:xfrm>
            <a:off x="3595037" y="5333503"/>
            <a:ext cx="2395294" cy="1208235"/>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Согласование с родителями</a:t>
            </a:r>
            <a:endParaRPr lang="ru-RU" sz="2000" b="1" dirty="0">
              <a:solidFill>
                <a:schemeClr val="tx1">
                  <a:lumMod val="75000"/>
                  <a:lumOff val="25000"/>
                </a:schemeClr>
              </a:solidFill>
              <a:latin typeface="Times New Roman" pitchFamily="18" charset="0"/>
              <a:cs typeface="Times New Roman" pitchFamily="18" charset="0"/>
            </a:endParaRPr>
          </a:p>
        </p:txBody>
      </p:sp>
      <p:sp>
        <p:nvSpPr>
          <p:cNvPr id="27" name="Скругленный прямоугольник 26"/>
          <p:cNvSpPr/>
          <p:nvPr/>
        </p:nvSpPr>
        <p:spPr>
          <a:xfrm>
            <a:off x="6769988" y="5331070"/>
            <a:ext cx="2143140" cy="1208235"/>
          </a:xfrm>
          <a:prstGeom prst="round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lumMod val="75000"/>
                    <a:lumOff val="25000"/>
                  </a:schemeClr>
                </a:solidFill>
                <a:latin typeface="Times New Roman" pitchFamily="18" charset="0"/>
                <a:cs typeface="Times New Roman" pitchFamily="18" charset="0"/>
              </a:rPr>
              <a:t>Положительная динамика развития соц. навыков </a:t>
            </a:r>
            <a:endParaRPr lang="ru-RU" sz="20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6598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498080" cy="1170384"/>
          </a:xfrm>
        </p:spPr>
        <p:txBody>
          <a:bodyPr>
            <a:normAutofit fontScale="90000"/>
          </a:bodyPr>
          <a:lstStyle/>
          <a:p>
            <a:pPr algn="ctr"/>
            <a:r>
              <a:rPr lang="ru-RU" b="1" dirty="0" smtClean="0">
                <a:latin typeface="Times New Roman" pitchFamily="18" charset="0"/>
                <a:cs typeface="Times New Roman" pitchFamily="18" charset="0"/>
              </a:rPr>
              <a:t>Формы реализации</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«Клубного часа»</a:t>
            </a:r>
            <a:endParaRPr lang="ru-RU" b="1" dirty="0">
              <a:solidFill>
                <a:srgbClr val="FF0000"/>
              </a:solidFill>
              <a:latin typeface="Times New Roman" pitchFamily="18" charset="0"/>
              <a:cs typeface="Times New Roman" pitchFamily="18" charset="0"/>
            </a:endParaRPr>
          </a:p>
        </p:txBody>
      </p:sp>
      <p:sp>
        <p:nvSpPr>
          <p:cNvPr id="14" name="Содержимое 2"/>
          <p:cNvSpPr>
            <a:spLocks noGrp="1"/>
          </p:cNvSpPr>
          <p:nvPr>
            <p:ph sz="quarter" idx="14"/>
          </p:nvPr>
        </p:nvSpPr>
        <p:spPr>
          <a:xfrm>
            <a:off x="536104" y="2564904"/>
            <a:ext cx="3657600" cy="1440160"/>
          </a:xfrm>
        </p:spPr>
        <p:txBody>
          <a:bodyPr>
            <a:noAutofit/>
          </a:bodyPr>
          <a:lstStyle/>
          <a:p>
            <a:pPr algn="ctr">
              <a:buNone/>
            </a:pPr>
            <a:r>
              <a:rPr lang="ru-RU" sz="2400" dirty="0" smtClean="0">
                <a:latin typeface="Times New Roman" pitchFamily="18" charset="0"/>
                <a:cs typeface="Times New Roman" pitchFamily="18" charset="0"/>
              </a:rPr>
              <a:t>  Дети самостоятельно выбирают себе занятие из </a:t>
            </a:r>
            <a:r>
              <a:rPr lang="ru-RU" sz="2400" dirty="0">
                <a:latin typeface="Times New Roman" pitchFamily="18" charset="0"/>
                <a:cs typeface="Times New Roman" pitchFamily="18" charset="0"/>
              </a:rPr>
              <a:t>различных видов деятельности. </a:t>
            </a:r>
          </a:p>
        </p:txBody>
      </p:sp>
      <p:sp>
        <p:nvSpPr>
          <p:cNvPr id="16" name="Содержимое 2"/>
          <p:cNvSpPr>
            <a:spLocks noGrp="1"/>
          </p:cNvSpPr>
          <p:nvPr>
            <p:ph sz="half" idx="4294967295"/>
          </p:nvPr>
        </p:nvSpPr>
        <p:spPr>
          <a:xfrm>
            <a:off x="5407496" y="2564904"/>
            <a:ext cx="3657600" cy="1441450"/>
          </a:xfrm>
        </p:spPr>
        <p:txBody>
          <a:bodyPr>
            <a:noAutofit/>
          </a:bodyPr>
          <a:lstStyle/>
          <a:p>
            <a:pPr algn="ctr">
              <a:buNone/>
            </a:pPr>
            <a:r>
              <a:rPr lang="ru-RU" sz="2400" dirty="0" smtClean="0">
                <a:latin typeface="Times New Roman" pitchFamily="18" charset="0"/>
                <a:cs typeface="Times New Roman" pitchFamily="18" charset="0"/>
              </a:rPr>
              <a:t>  включены в ситуации месяца (квест, большая игра, конкурсы)</a:t>
            </a:r>
            <a:endParaRPr lang="ru-RU" sz="2400" dirty="0">
              <a:latin typeface="Times New Roman" pitchFamily="18" charset="0"/>
              <a:cs typeface="Times New Roman" pitchFamily="18" charset="0"/>
            </a:endParaRPr>
          </a:p>
        </p:txBody>
      </p:sp>
      <p:sp>
        <p:nvSpPr>
          <p:cNvPr id="6" name="Содержимое 2"/>
          <p:cNvSpPr txBox="1">
            <a:spLocks/>
          </p:cNvSpPr>
          <p:nvPr/>
        </p:nvSpPr>
        <p:spPr>
          <a:xfrm>
            <a:off x="5824799" y="1844824"/>
            <a:ext cx="2880320" cy="720080"/>
          </a:xfrm>
          <a:prstGeom prst="rect">
            <a:avLst/>
          </a:prstGeom>
        </p:spPr>
        <p:txBody>
          <a:bodyPr>
            <a:normAutofit fontScale="70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buFont typeface="Wingdings 2"/>
              <a:buNone/>
            </a:pPr>
            <a:r>
              <a:rPr lang="ru-RU" sz="4000" dirty="0" smtClean="0">
                <a:latin typeface="Times New Roman" pitchFamily="18" charset="0"/>
                <a:cs typeface="Times New Roman" pitchFamily="18" charset="0"/>
              </a:rPr>
              <a:t>  </a:t>
            </a:r>
            <a:r>
              <a:rPr lang="ru-RU" sz="4000" b="1" dirty="0" smtClean="0">
                <a:solidFill>
                  <a:srgbClr val="00B0F0"/>
                </a:solidFill>
                <a:latin typeface="Times New Roman" pitchFamily="18" charset="0"/>
                <a:cs typeface="Times New Roman" pitchFamily="18" charset="0"/>
              </a:rPr>
              <a:t>Тематический</a:t>
            </a:r>
          </a:p>
          <a:p>
            <a:pPr>
              <a:buFont typeface="Wingdings 2"/>
              <a:buNone/>
            </a:pPr>
            <a:endParaRPr lang="ru-RU" dirty="0"/>
          </a:p>
        </p:txBody>
      </p:sp>
      <p:sp>
        <p:nvSpPr>
          <p:cNvPr id="13" name="Содержимое 2"/>
          <p:cNvSpPr txBox="1">
            <a:spLocks/>
          </p:cNvSpPr>
          <p:nvPr/>
        </p:nvSpPr>
        <p:spPr>
          <a:xfrm>
            <a:off x="899592" y="1844824"/>
            <a:ext cx="3150096" cy="720080"/>
          </a:xfrm>
          <a:prstGeom prst="rect">
            <a:avLst/>
          </a:prstGeom>
        </p:spPr>
        <p:txBody>
          <a:bodyPr>
            <a:normAutofit fontScale="62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ctr">
              <a:buFont typeface="Wingdings 2"/>
              <a:buNone/>
            </a:pPr>
            <a:r>
              <a:rPr lang="ru-RU" sz="4500" b="1" dirty="0" smtClean="0">
                <a:solidFill>
                  <a:srgbClr val="00B0F0"/>
                </a:solidFill>
                <a:latin typeface="Times New Roman" pitchFamily="18" charset="0"/>
                <a:cs typeface="Times New Roman" pitchFamily="18" charset="0"/>
              </a:rPr>
              <a:t>Деятельностный</a:t>
            </a:r>
          </a:p>
          <a:p>
            <a:pPr>
              <a:buFont typeface="Wingdings 2"/>
              <a:buNone/>
            </a:pPr>
            <a:endParaRPr lang="ru-RU" b="1" dirty="0"/>
          </a:p>
        </p:txBody>
      </p:sp>
    </p:spTree>
    <p:extLst>
      <p:ext uri="{BB962C8B-B14F-4D97-AF65-F5344CB8AC3E}">
        <p14:creationId xmlns:p14="http://schemas.microsoft.com/office/powerpoint/2010/main" val="1268329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p:cNvSpPr/>
          <p:nvPr/>
        </p:nvSpPr>
        <p:spPr>
          <a:xfrm>
            <a:off x="3214678" y="2786058"/>
            <a:ext cx="2786082" cy="11430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Клубный час</a:t>
            </a:r>
            <a:endParaRPr lang="ru-RU" sz="2800" b="1" dirty="0">
              <a:solidFill>
                <a:srgbClr val="FF0000"/>
              </a:solidFill>
            </a:endParaRPr>
          </a:p>
        </p:txBody>
      </p:sp>
      <p:sp>
        <p:nvSpPr>
          <p:cNvPr id="4" name="Скругленный прямоугольник 3"/>
          <p:cNvSpPr/>
          <p:nvPr/>
        </p:nvSpPr>
        <p:spPr>
          <a:xfrm>
            <a:off x="4572000" y="5214950"/>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«Веселый карандаш»</a:t>
            </a:r>
            <a:endParaRPr lang="ru-RU" b="1" dirty="0">
              <a:solidFill>
                <a:schemeClr val="tx1"/>
              </a:solidFill>
            </a:endParaRPr>
          </a:p>
        </p:txBody>
      </p:sp>
      <p:sp>
        <p:nvSpPr>
          <p:cNvPr id="5" name="Скругленный прямоугольник 4"/>
          <p:cNvSpPr/>
          <p:nvPr/>
        </p:nvSpPr>
        <p:spPr>
          <a:xfrm>
            <a:off x="4357686" y="680611"/>
            <a:ext cx="2286016"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«Я защитник своей страны» </a:t>
            </a:r>
            <a:endParaRPr lang="ru-RU" b="1" dirty="0">
              <a:solidFill>
                <a:schemeClr val="tx1"/>
              </a:solidFill>
            </a:endParaRPr>
          </a:p>
        </p:txBody>
      </p:sp>
      <p:sp>
        <p:nvSpPr>
          <p:cNvPr id="6" name="Скругленный прямоугольник 5"/>
          <p:cNvSpPr/>
          <p:nvPr/>
        </p:nvSpPr>
        <p:spPr>
          <a:xfrm>
            <a:off x="6858016" y="5214950"/>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«Волшебная мастерская»</a:t>
            </a:r>
          </a:p>
          <a:p>
            <a:pPr algn="ctr"/>
            <a:r>
              <a:rPr lang="ru-RU" b="1" dirty="0" smtClean="0">
                <a:solidFill>
                  <a:schemeClr val="tx1"/>
                </a:solidFill>
              </a:rPr>
              <a:t>(оригами)</a:t>
            </a:r>
            <a:endParaRPr lang="ru-RU" b="1" dirty="0">
              <a:solidFill>
                <a:schemeClr val="tx1"/>
              </a:solidFill>
            </a:endParaRPr>
          </a:p>
        </p:txBody>
      </p:sp>
      <p:sp>
        <p:nvSpPr>
          <p:cNvPr id="7" name="Скругленный прямоугольник 6"/>
          <p:cNvSpPr/>
          <p:nvPr/>
        </p:nvSpPr>
        <p:spPr>
          <a:xfrm>
            <a:off x="6907670" y="704384"/>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a:t>
            </a:r>
            <a:r>
              <a:rPr lang="ru-RU" b="1" dirty="0" smtClean="0">
                <a:solidFill>
                  <a:schemeClr val="tx1"/>
                </a:solidFill>
              </a:rPr>
              <a:t>Взгляд в будущее»</a:t>
            </a:r>
            <a:endParaRPr lang="ru-RU" b="1" dirty="0">
              <a:solidFill>
                <a:schemeClr val="tx1"/>
              </a:solidFill>
            </a:endParaRPr>
          </a:p>
        </p:txBody>
      </p:sp>
      <p:sp>
        <p:nvSpPr>
          <p:cNvPr id="8" name="Скругленный прямоугольник 7"/>
          <p:cNvSpPr/>
          <p:nvPr/>
        </p:nvSpPr>
        <p:spPr>
          <a:xfrm>
            <a:off x="6878651" y="3929066"/>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«Отчего и почему»</a:t>
            </a:r>
            <a:endParaRPr lang="ru-RU" b="1" dirty="0">
              <a:solidFill>
                <a:schemeClr val="tx1"/>
              </a:solidFill>
            </a:endParaRPr>
          </a:p>
        </p:txBody>
      </p:sp>
      <p:sp>
        <p:nvSpPr>
          <p:cNvPr id="9" name="Скругленный прямоугольник 8"/>
          <p:cNvSpPr/>
          <p:nvPr/>
        </p:nvSpPr>
        <p:spPr>
          <a:xfrm>
            <a:off x="107125" y="3928211"/>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Детская телестудия</a:t>
            </a:r>
            <a:endParaRPr lang="ru-RU" b="1" dirty="0">
              <a:solidFill>
                <a:schemeClr val="tx1"/>
              </a:solidFill>
            </a:endParaRPr>
          </a:p>
        </p:txBody>
      </p:sp>
      <p:sp>
        <p:nvSpPr>
          <p:cNvPr id="10" name="Скругленный прямоугольник 9"/>
          <p:cNvSpPr/>
          <p:nvPr/>
        </p:nvSpPr>
        <p:spPr>
          <a:xfrm>
            <a:off x="107125" y="665918"/>
            <a:ext cx="1944595"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«Волшебная филигрань» (</a:t>
            </a:r>
            <a:r>
              <a:rPr lang="ru-RU" b="1" dirty="0" err="1" smtClean="0">
                <a:solidFill>
                  <a:schemeClr val="tx1"/>
                </a:solidFill>
              </a:rPr>
              <a:t>квиллинг</a:t>
            </a:r>
            <a:r>
              <a:rPr lang="ru-RU" dirty="0" smtClean="0">
                <a:solidFill>
                  <a:schemeClr val="tx1"/>
                </a:solidFill>
              </a:rPr>
              <a:t>)</a:t>
            </a:r>
            <a:endParaRPr lang="ru-RU" dirty="0">
              <a:solidFill>
                <a:schemeClr val="tx1"/>
              </a:solidFill>
            </a:endParaRPr>
          </a:p>
        </p:txBody>
      </p:sp>
      <p:sp>
        <p:nvSpPr>
          <p:cNvPr id="11" name="Скругленный прямоугольник 10"/>
          <p:cNvSpPr/>
          <p:nvPr/>
        </p:nvSpPr>
        <p:spPr>
          <a:xfrm>
            <a:off x="142844" y="5214950"/>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Нетрадиционные техники рисование</a:t>
            </a:r>
            <a:endParaRPr lang="ru-RU" b="1" dirty="0">
              <a:solidFill>
                <a:schemeClr val="tx1"/>
              </a:solidFill>
            </a:endParaRPr>
          </a:p>
        </p:txBody>
      </p:sp>
      <p:sp>
        <p:nvSpPr>
          <p:cNvPr id="12" name="Скругленный прямоугольник 11"/>
          <p:cNvSpPr/>
          <p:nvPr/>
        </p:nvSpPr>
        <p:spPr>
          <a:xfrm>
            <a:off x="2357422" y="5214950"/>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«Колокольчик»</a:t>
            </a:r>
          </a:p>
          <a:p>
            <a:pPr algn="ctr"/>
            <a:r>
              <a:rPr lang="ru-RU" b="1" dirty="0" smtClean="0">
                <a:solidFill>
                  <a:schemeClr val="tx1"/>
                </a:solidFill>
              </a:rPr>
              <a:t>вокал</a:t>
            </a:r>
            <a:endParaRPr lang="ru-RU" b="1" dirty="0">
              <a:solidFill>
                <a:schemeClr val="tx1"/>
              </a:solidFill>
            </a:endParaRPr>
          </a:p>
        </p:txBody>
      </p:sp>
      <p:sp>
        <p:nvSpPr>
          <p:cNvPr id="13" name="Скругленный прямоугольник 12"/>
          <p:cNvSpPr/>
          <p:nvPr/>
        </p:nvSpPr>
        <p:spPr>
          <a:xfrm>
            <a:off x="2178827" y="680611"/>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«Радуга эмоций»</a:t>
            </a:r>
            <a:endParaRPr lang="ru-RU" b="1" dirty="0">
              <a:solidFill>
                <a:schemeClr val="tx1"/>
              </a:solidFill>
            </a:endParaRPr>
          </a:p>
        </p:txBody>
      </p:sp>
      <p:sp>
        <p:nvSpPr>
          <p:cNvPr id="15" name="Скругленный прямоугольник 14"/>
          <p:cNvSpPr/>
          <p:nvPr/>
        </p:nvSpPr>
        <p:spPr>
          <a:xfrm>
            <a:off x="6899286" y="2178834"/>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Азбука безопасности</a:t>
            </a:r>
            <a:endParaRPr lang="ru-RU" b="1" dirty="0">
              <a:solidFill>
                <a:schemeClr val="tx1"/>
              </a:solidFill>
            </a:endParaRPr>
          </a:p>
        </p:txBody>
      </p:sp>
      <p:sp>
        <p:nvSpPr>
          <p:cNvPr id="16" name="Стрелка вверх 15"/>
          <p:cNvSpPr/>
          <p:nvPr/>
        </p:nvSpPr>
        <p:spPr>
          <a:xfrm>
            <a:off x="3857620" y="2000240"/>
            <a:ext cx="1428760" cy="6429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верх 17"/>
          <p:cNvSpPr/>
          <p:nvPr/>
        </p:nvSpPr>
        <p:spPr>
          <a:xfrm rot="16200000">
            <a:off x="2107389" y="3107529"/>
            <a:ext cx="1428760" cy="6429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верх 18"/>
          <p:cNvSpPr/>
          <p:nvPr/>
        </p:nvSpPr>
        <p:spPr>
          <a:xfrm rot="5400000">
            <a:off x="5750727" y="3036091"/>
            <a:ext cx="1428760" cy="6429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верх 19"/>
          <p:cNvSpPr/>
          <p:nvPr/>
        </p:nvSpPr>
        <p:spPr>
          <a:xfrm rot="10800000">
            <a:off x="3929058" y="4143380"/>
            <a:ext cx="1428760" cy="6429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кругленный прямоугольник 20"/>
          <p:cNvSpPr/>
          <p:nvPr/>
        </p:nvSpPr>
        <p:spPr>
          <a:xfrm>
            <a:off x="133150" y="2178834"/>
            <a:ext cx="2071702"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solidFill>
                  <a:schemeClr val="tx1"/>
                </a:solidFill>
              </a:rPr>
              <a:t>Хорреография</a:t>
            </a:r>
            <a:endParaRPr lang="ru-RU" dirty="0">
              <a:solidFill>
                <a:schemeClr val="tx1"/>
              </a:solidFill>
            </a:endParaRPr>
          </a:p>
        </p:txBody>
      </p:sp>
    </p:spTree>
    <p:extLst>
      <p:ext uri="{BB962C8B-B14F-4D97-AF65-F5344CB8AC3E}">
        <p14:creationId xmlns:p14="http://schemas.microsoft.com/office/powerpoint/2010/main" val="1441885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95536" y="476672"/>
            <a:ext cx="8280920" cy="6048672"/>
          </a:xfrm>
        </p:spPr>
        <p:txBody>
          <a:bodyPr>
            <a:normAutofit fontScale="92500" lnSpcReduction="20000"/>
          </a:bodyPr>
          <a:lstStyle/>
          <a:p>
            <a:pPr algn="just"/>
            <a:r>
              <a:rPr lang="ru-RU" sz="2400" dirty="0">
                <a:latin typeface="Times New Roman" pitchFamily="18" charset="0"/>
                <a:cs typeface="Times New Roman" pitchFamily="18" charset="0"/>
              </a:rPr>
              <a:t>Одна из главных задач воспитания, которую ставит перед собой любой воспитатель – социализация воспитанников. Процесс этот долгий,  длится, наверное,  всю жизнь, но у его истоков стоит детский сад. Именно здесь дети учатся дружить, играть, начинают чувствовать себя членами большого детского коллектива, здесь формируются основы патриотических чувств детей.   От того, насколько успешно будет решена задача социализации, зависит  эффективность   самореализации наших малышей в школе и в дальнейшей жизни. </a:t>
            </a:r>
            <a:endParaRPr lang="ru-RU" sz="2400" dirty="0" smtClean="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a:p>
            <a:pPr algn="just"/>
            <a:endParaRPr lang="ru-RU" sz="2400" dirty="0" smtClean="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Самостоятельность </a:t>
            </a:r>
            <a:r>
              <a:rPr lang="ru-RU" sz="2400" dirty="0" smtClean="0">
                <a:latin typeface="Times New Roman" pitchFamily="18" charset="0"/>
                <a:cs typeface="Times New Roman" pitchFamily="18" charset="0"/>
              </a:rPr>
              <a:t>и инициативность – это те качества, которые сегодня являются наиболее важными в развитии ребенка. В связи с этим на первый план в работе с дошкольниками выдвигается задача социально-коммуникативного развития. На сегодняшний день в данном направлении инновационной технологией является - </a:t>
            </a:r>
            <a:r>
              <a:rPr lang="ru-RU" sz="2400" b="1" dirty="0" smtClean="0">
                <a:latin typeface="Times New Roman" pitchFamily="18" charset="0"/>
                <a:cs typeface="Times New Roman" pitchFamily="18" charset="0"/>
              </a:rPr>
              <a:t>технология эффективной социализации</a:t>
            </a:r>
            <a:r>
              <a:rPr lang="ru-RU" sz="2400" dirty="0" smtClean="0">
                <a:latin typeface="Times New Roman" pitchFamily="18" charset="0"/>
                <a:cs typeface="Times New Roman" pitchFamily="18" charset="0"/>
              </a:rPr>
              <a:t> дошкольников Н.П. </a:t>
            </a:r>
            <a:r>
              <a:rPr lang="ru-RU" sz="2400" dirty="0" err="1" smtClean="0">
                <a:latin typeface="Times New Roman" pitchFamily="18" charset="0"/>
                <a:cs typeface="Times New Roman" pitchFamily="18" charset="0"/>
              </a:rPr>
              <a:t>Гишаевой</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261" y="116632"/>
            <a:ext cx="4151758" cy="674713"/>
          </a:xfrm>
          <a:prstGeom prst="snip2SameRect">
            <a:avLst/>
          </a:prstGeom>
          <a:solidFill>
            <a:srgbClr val="FFFF00"/>
          </a:solidFill>
        </p:spPr>
        <p:txBody>
          <a:bodyPr>
            <a:normAutofit/>
          </a:bodyPr>
          <a:lstStyle/>
          <a:p>
            <a:pPr algn="ctr"/>
            <a:r>
              <a:rPr lang="ru-RU" sz="2800" b="1" dirty="0" smtClean="0"/>
              <a:t>«Азбука безопасности»</a:t>
            </a:r>
            <a:endParaRPr lang="ru-RU" sz="2800" b="1" dirty="0"/>
          </a:p>
        </p:txBody>
      </p:sp>
      <p:pic>
        <p:nvPicPr>
          <p:cNvPr id="5" name="Рисунок 4" descr="C:\Users\Хамзат\Desktop\фото на сайт\IMG_0522.JPG"/>
          <p:cNvPicPr/>
          <p:nvPr/>
        </p:nvPicPr>
        <p:blipFill rotWithShape="1">
          <a:blip r:embed="rId2" cstate="print"/>
          <a:srcRect l="25600" r="6001"/>
          <a:stretch/>
        </p:blipFill>
        <p:spPr bwMode="auto">
          <a:xfrm>
            <a:off x="5749636" y="778768"/>
            <a:ext cx="2687782" cy="2722239"/>
          </a:xfrm>
          <a:prstGeom prst="rect">
            <a:avLst/>
          </a:prstGeom>
          <a:ln>
            <a:noFill/>
          </a:ln>
          <a:effectLst>
            <a:softEdge rad="112500"/>
          </a:effectLst>
        </p:spPr>
      </p:pic>
      <p:pic>
        <p:nvPicPr>
          <p:cNvPr id="7" name="Рисунок 6" descr="I:\DCIM\100PHOTO\SAM_7343.JPG"/>
          <p:cNvPicPr/>
          <p:nvPr/>
        </p:nvPicPr>
        <p:blipFill>
          <a:blip r:embed="rId3"/>
          <a:srcRect/>
          <a:stretch>
            <a:fillRect/>
          </a:stretch>
        </p:blipFill>
        <p:spPr bwMode="auto">
          <a:xfrm>
            <a:off x="5155708" y="3861048"/>
            <a:ext cx="3526789" cy="2736304"/>
          </a:xfrm>
          <a:prstGeom prst="rect">
            <a:avLst/>
          </a:prstGeom>
          <a:ln>
            <a:noFill/>
          </a:ln>
          <a:effectLst>
            <a:softEdge rad="112500"/>
          </a:effectLst>
        </p:spPr>
      </p:pic>
      <p:pic>
        <p:nvPicPr>
          <p:cNvPr id="8" name="Рисунок 7" descr="C:\Users\Хамзат\Desktop\фото на сайт\IMG_0489.JPG"/>
          <p:cNvPicPr/>
          <p:nvPr/>
        </p:nvPicPr>
        <p:blipFill>
          <a:blip r:embed="rId4" cstate="print"/>
          <a:srcRect/>
          <a:stretch>
            <a:fillRect/>
          </a:stretch>
        </p:blipFill>
        <p:spPr bwMode="auto">
          <a:xfrm>
            <a:off x="467543" y="3861048"/>
            <a:ext cx="3757195" cy="2736304"/>
          </a:xfrm>
          <a:prstGeom prst="rect">
            <a:avLst/>
          </a:prstGeom>
          <a:ln>
            <a:noFill/>
          </a:ln>
          <a:effectLst>
            <a:softEdge rad="112500"/>
          </a:effectLst>
        </p:spPr>
      </p:pic>
      <p:sp>
        <p:nvSpPr>
          <p:cNvPr id="9" name="Заголовок 1"/>
          <p:cNvSpPr txBox="1">
            <a:spLocks/>
          </p:cNvSpPr>
          <p:nvPr/>
        </p:nvSpPr>
        <p:spPr>
          <a:xfrm>
            <a:off x="4843223" y="116632"/>
            <a:ext cx="4151758" cy="674713"/>
          </a:xfrm>
          <a:prstGeom prst="snip2SameRect">
            <a:avLst/>
          </a:prstGeom>
          <a:solidFill>
            <a:srgbClr val="FFFF00"/>
          </a:solidFill>
        </p:spPr>
        <p:txBody>
          <a:bodyPr vert="horz" lIns="91440" tIns="45720" rIns="91440" bIns="45720" rtlCol="0" anchor="b" anchorCtr="0">
            <a:normAutofit/>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sz="2800" b="1" dirty="0" smtClean="0"/>
              <a:t>«Маленькие патриоты»</a:t>
            </a:r>
            <a:endParaRPr lang="ru-RU" sz="2800" b="1" dirty="0"/>
          </a:p>
        </p:txBody>
      </p:sp>
      <p:pic>
        <p:nvPicPr>
          <p:cNvPr id="9218" name="Picture 2" descr="C:\Users\Хамзат\Desktop\imag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6561" y="778769"/>
            <a:ext cx="2339158" cy="272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84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60648"/>
            <a:ext cx="5735935" cy="896144"/>
          </a:xfrm>
        </p:spPr>
        <p:txBody>
          <a:bodyPr/>
          <a:lstStyle/>
          <a:p>
            <a:pPr algn="ctr"/>
            <a:r>
              <a:rPr lang="ru-RU" b="1" dirty="0" smtClean="0">
                <a:latin typeface="Monotype Corsiva" pitchFamily="66" charset="0"/>
              </a:rPr>
              <a:t>Хореография и Вокал</a:t>
            </a:r>
            <a:endParaRPr lang="ru-RU" b="1" dirty="0">
              <a:latin typeface="Monotype Corsiva" pitchFamily="66" charset="0"/>
            </a:endParaRPr>
          </a:p>
        </p:txBody>
      </p:sp>
      <p:pic>
        <p:nvPicPr>
          <p:cNvPr id="6" name="Рисунок 5" descr="F:\звезд\IMG_0559.JPG"/>
          <p:cNvPicPr/>
          <p:nvPr/>
        </p:nvPicPr>
        <p:blipFill>
          <a:blip r:embed="rId2" cstate="print"/>
          <a:srcRect/>
          <a:stretch>
            <a:fillRect/>
          </a:stretch>
        </p:blipFill>
        <p:spPr bwMode="auto">
          <a:xfrm>
            <a:off x="4849988" y="1281211"/>
            <a:ext cx="3960440" cy="2373476"/>
          </a:xfrm>
          <a:prstGeom prst="rect">
            <a:avLst/>
          </a:prstGeom>
          <a:noFill/>
          <a:ln w="9525">
            <a:noFill/>
            <a:miter lim="800000"/>
            <a:headEnd/>
            <a:tailEnd/>
          </a:ln>
        </p:spPr>
      </p:pic>
      <p:pic>
        <p:nvPicPr>
          <p:cNvPr id="8" name="Рисунок 7" descr="F:\звезд\IMG_0541.JPG"/>
          <p:cNvPicPr/>
          <p:nvPr/>
        </p:nvPicPr>
        <p:blipFill>
          <a:blip r:embed="rId3" cstate="print"/>
          <a:srcRect/>
          <a:stretch>
            <a:fillRect/>
          </a:stretch>
        </p:blipFill>
        <p:spPr bwMode="auto">
          <a:xfrm>
            <a:off x="4849988" y="4077072"/>
            <a:ext cx="3960440" cy="2478630"/>
          </a:xfrm>
          <a:prstGeom prst="rect">
            <a:avLst/>
          </a:prstGeom>
          <a:noFill/>
          <a:ln w="9525">
            <a:noFill/>
            <a:miter lim="800000"/>
            <a:headEnd/>
            <a:tailEnd/>
          </a:ln>
        </p:spPr>
      </p:pic>
      <p:pic>
        <p:nvPicPr>
          <p:cNvPr id="9" name="Рисунок 8" descr="C:\Users\Хамзат\Desktop\фото на сайт\IMG_0373.JPG"/>
          <p:cNvPicPr/>
          <p:nvPr/>
        </p:nvPicPr>
        <p:blipFill>
          <a:blip r:embed="rId4" cstate="print"/>
          <a:srcRect/>
          <a:stretch>
            <a:fillRect/>
          </a:stretch>
        </p:blipFill>
        <p:spPr bwMode="auto">
          <a:xfrm>
            <a:off x="361340" y="1249132"/>
            <a:ext cx="3888432" cy="2373476"/>
          </a:xfrm>
          <a:prstGeom prst="rect">
            <a:avLst/>
          </a:prstGeom>
          <a:noFill/>
          <a:ln w="9525">
            <a:noFill/>
            <a:miter lim="800000"/>
            <a:headEnd/>
            <a:tailEnd/>
          </a:ln>
        </p:spPr>
      </p:pic>
      <p:pic>
        <p:nvPicPr>
          <p:cNvPr id="7" name="Рисунок 6" descr="C:\Users\Хамзат\Desktop\img_1356.jpg"/>
          <p:cNvPicPr/>
          <p:nvPr/>
        </p:nvPicPr>
        <p:blipFill>
          <a:blip r:embed="rId5"/>
          <a:srcRect/>
          <a:stretch>
            <a:fillRect/>
          </a:stretch>
        </p:blipFill>
        <p:spPr bwMode="auto">
          <a:xfrm>
            <a:off x="381556" y="4077072"/>
            <a:ext cx="3902288" cy="2341397"/>
          </a:xfrm>
          <a:prstGeom prst="rect">
            <a:avLst/>
          </a:prstGeom>
          <a:noFill/>
          <a:ln w="9525">
            <a:noFill/>
            <a:miter lim="800000"/>
            <a:headEnd/>
            <a:tailEnd/>
          </a:ln>
        </p:spPr>
      </p:pic>
    </p:spTree>
    <p:extLst>
      <p:ext uri="{BB962C8B-B14F-4D97-AF65-F5344CB8AC3E}">
        <p14:creationId xmlns:p14="http://schemas.microsoft.com/office/powerpoint/2010/main" val="1315782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51520" y="260648"/>
            <a:ext cx="4392488" cy="1080120"/>
          </a:xfrm>
          <a:prstGeom prst="rect">
            <a:avLst/>
          </a:prstGeom>
        </p:spPr>
        <p:txBody>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b="1" dirty="0" smtClean="0"/>
              <a:t>«</a:t>
            </a:r>
            <a:r>
              <a:rPr lang="ru-RU" sz="3200" b="1" dirty="0" smtClean="0">
                <a:latin typeface="Monotype Corsiva" pitchFamily="66" charset="0"/>
                <a:cs typeface="Times New Roman" pitchFamily="18" charset="0"/>
              </a:rPr>
              <a:t>Волшебная мастерская</a:t>
            </a:r>
            <a:r>
              <a:rPr lang="ru-RU" sz="2800" b="1" dirty="0" smtClean="0">
                <a:latin typeface="Monotype Corsiva" pitchFamily="66" charset="0"/>
                <a:cs typeface="Times New Roman" pitchFamily="18" charset="0"/>
              </a:rPr>
              <a:t>»</a:t>
            </a:r>
            <a:endParaRPr lang="ru-RU" sz="2800" b="1" dirty="0">
              <a:latin typeface="Monotype Corsiva" pitchFamily="66" charset="0"/>
              <a:cs typeface="Times New Roman" pitchFamily="18" charset="0"/>
            </a:endParaRPr>
          </a:p>
        </p:txBody>
      </p:sp>
      <p:sp>
        <p:nvSpPr>
          <p:cNvPr id="4" name="Заголовок 1"/>
          <p:cNvSpPr txBox="1">
            <a:spLocks/>
          </p:cNvSpPr>
          <p:nvPr/>
        </p:nvSpPr>
        <p:spPr>
          <a:xfrm>
            <a:off x="5364088" y="285234"/>
            <a:ext cx="3456384" cy="936104"/>
          </a:xfrm>
          <a:prstGeom prst="rect">
            <a:avLst/>
          </a:prstGeom>
        </p:spPr>
        <p:txBody>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b="1" dirty="0" smtClean="0"/>
              <a:t>«</a:t>
            </a:r>
            <a:r>
              <a:rPr lang="ru-RU" sz="3200" b="1" dirty="0" smtClean="0">
                <a:latin typeface="Monotype Corsiva" pitchFamily="66" charset="0"/>
                <a:cs typeface="Times New Roman" pitchFamily="18" charset="0"/>
              </a:rPr>
              <a:t>Отчего и почему</a:t>
            </a:r>
            <a:r>
              <a:rPr lang="ru-RU" sz="2800" b="1" dirty="0" smtClean="0">
                <a:latin typeface="Monotype Corsiva" pitchFamily="66" charset="0"/>
                <a:cs typeface="Times New Roman" pitchFamily="18" charset="0"/>
              </a:rPr>
              <a:t>»</a:t>
            </a:r>
            <a:endParaRPr lang="ru-RU" sz="2800" b="1" dirty="0">
              <a:latin typeface="Monotype Corsiva" pitchFamily="66" charset="0"/>
              <a:cs typeface="Times New Roman" pitchFamily="18" charset="0"/>
            </a:endParaRPr>
          </a:p>
        </p:txBody>
      </p:sp>
      <p:pic>
        <p:nvPicPr>
          <p:cNvPr id="5" name="Рисунок 4" descr="C:\Users\Хамзат\Desktop\клубный час\звезд\IMG_0599.JPG"/>
          <p:cNvPicPr/>
          <p:nvPr/>
        </p:nvPicPr>
        <p:blipFill>
          <a:blip r:embed="rId2"/>
          <a:srcRect/>
          <a:stretch>
            <a:fillRect/>
          </a:stretch>
        </p:blipFill>
        <p:spPr bwMode="auto">
          <a:xfrm>
            <a:off x="5004049" y="1052736"/>
            <a:ext cx="3816424" cy="2153172"/>
          </a:xfrm>
          <a:prstGeom prst="rect">
            <a:avLst/>
          </a:prstGeom>
          <a:noFill/>
          <a:ln w="9525">
            <a:noFill/>
            <a:miter lim="800000"/>
            <a:headEnd/>
            <a:tailEnd/>
          </a:ln>
        </p:spPr>
      </p:pic>
      <p:pic>
        <p:nvPicPr>
          <p:cNvPr id="6" name="Рисунок 5" descr="C:\Users\Хамзат\Desktop\клубный час\звезд\IMG_0577.JPG"/>
          <p:cNvPicPr/>
          <p:nvPr/>
        </p:nvPicPr>
        <p:blipFill>
          <a:blip r:embed="rId3"/>
          <a:srcRect/>
          <a:stretch>
            <a:fillRect/>
          </a:stretch>
        </p:blipFill>
        <p:spPr bwMode="auto">
          <a:xfrm>
            <a:off x="4932040" y="3645024"/>
            <a:ext cx="3888431" cy="2544512"/>
          </a:xfrm>
          <a:prstGeom prst="rect">
            <a:avLst/>
          </a:prstGeom>
          <a:noFill/>
          <a:ln w="9525">
            <a:noFill/>
            <a:miter lim="800000"/>
            <a:headEnd/>
            <a:tailEnd/>
          </a:ln>
        </p:spPr>
      </p:pic>
      <p:pic>
        <p:nvPicPr>
          <p:cNvPr id="7" name="Рисунок 6" descr="C:\Users\Хамзат\Desktop\клубный час\звезд\IMG_0601.JPG"/>
          <p:cNvPicPr/>
          <p:nvPr/>
        </p:nvPicPr>
        <p:blipFill>
          <a:blip r:embed="rId4"/>
          <a:srcRect/>
          <a:stretch>
            <a:fillRect/>
          </a:stretch>
        </p:blipFill>
        <p:spPr bwMode="auto">
          <a:xfrm>
            <a:off x="539552" y="1052736"/>
            <a:ext cx="3600400" cy="2153172"/>
          </a:xfrm>
          <a:prstGeom prst="rect">
            <a:avLst/>
          </a:prstGeom>
          <a:noFill/>
          <a:ln w="9525">
            <a:noFill/>
            <a:miter lim="800000"/>
            <a:headEnd/>
            <a:tailEnd/>
          </a:ln>
        </p:spPr>
      </p:pic>
      <p:pic>
        <p:nvPicPr>
          <p:cNvPr id="8" name="Рисунок 7" descr="C:\Users\Хамзат\Desktop\img_1342.jpg"/>
          <p:cNvPicPr/>
          <p:nvPr/>
        </p:nvPicPr>
        <p:blipFill>
          <a:blip r:embed="rId5"/>
          <a:srcRect/>
          <a:stretch>
            <a:fillRect/>
          </a:stretch>
        </p:blipFill>
        <p:spPr bwMode="auto">
          <a:xfrm>
            <a:off x="539552" y="3645024"/>
            <a:ext cx="3600400" cy="2544512"/>
          </a:xfrm>
          <a:prstGeom prst="rect">
            <a:avLst/>
          </a:prstGeom>
          <a:noFill/>
          <a:ln w="9525">
            <a:noFill/>
            <a:miter lim="800000"/>
            <a:headEnd/>
            <a:tailEnd/>
          </a:ln>
        </p:spPr>
      </p:pic>
    </p:spTree>
    <p:extLst>
      <p:ext uri="{BB962C8B-B14F-4D97-AF65-F5344CB8AC3E}">
        <p14:creationId xmlns:p14="http://schemas.microsoft.com/office/powerpoint/2010/main" val="3808829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Хамзат\Desktop\фото на сайт\IMG_0430.JPG"/>
          <p:cNvPicPr/>
          <p:nvPr/>
        </p:nvPicPr>
        <p:blipFill>
          <a:blip r:embed="rId2" cstate="print"/>
          <a:srcRect/>
          <a:stretch>
            <a:fillRect/>
          </a:stretch>
        </p:blipFill>
        <p:spPr bwMode="auto">
          <a:xfrm>
            <a:off x="179512" y="3977743"/>
            <a:ext cx="3600400" cy="2520280"/>
          </a:xfrm>
          <a:prstGeom prst="rect">
            <a:avLst/>
          </a:prstGeom>
          <a:noFill/>
          <a:ln w="9525">
            <a:noFill/>
            <a:miter lim="800000"/>
            <a:headEnd/>
            <a:tailEnd/>
          </a:ln>
        </p:spPr>
      </p:pic>
      <p:pic>
        <p:nvPicPr>
          <p:cNvPr id="4" name="Рисунок 3" descr="C:\Users\Хамзат\Desktop\img_1361.jpg"/>
          <p:cNvPicPr/>
          <p:nvPr/>
        </p:nvPicPr>
        <p:blipFill>
          <a:blip r:embed="rId3"/>
          <a:srcRect/>
          <a:stretch>
            <a:fillRect/>
          </a:stretch>
        </p:blipFill>
        <p:spPr bwMode="auto">
          <a:xfrm>
            <a:off x="5004048" y="1196752"/>
            <a:ext cx="3477841" cy="2534356"/>
          </a:xfrm>
          <a:prstGeom prst="rect">
            <a:avLst/>
          </a:prstGeom>
          <a:noFill/>
          <a:ln w="9525">
            <a:noFill/>
            <a:miter lim="800000"/>
            <a:headEnd/>
            <a:tailEnd/>
          </a:ln>
        </p:spPr>
      </p:pic>
      <p:pic>
        <p:nvPicPr>
          <p:cNvPr id="5" name="Рисунок 4" descr="C:\Users\Хамзат\Desktop\мои разработки\фотки на конкурс\SAM_7229.JPG"/>
          <p:cNvPicPr/>
          <p:nvPr/>
        </p:nvPicPr>
        <p:blipFill>
          <a:blip r:embed="rId4"/>
          <a:srcRect/>
          <a:stretch>
            <a:fillRect/>
          </a:stretch>
        </p:blipFill>
        <p:spPr bwMode="auto">
          <a:xfrm>
            <a:off x="176564" y="1158137"/>
            <a:ext cx="3528392" cy="2520280"/>
          </a:xfrm>
          <a:prstGeom prst="rect">
            <a:avLst/>
          </a:prstGeom>
          <a:noFill/>
          <a:ln w="9525">
            <a:noFill/>
            <a:miter lim="800000"/>
            <a:headEnd/>
            <a:tailEnd/>
          </a:ln>
        </p:spPr>
      </p:pic>
      <p:sp>
        <p:nvSpPr>
          <p:cNvPr id="6" name="Заголовок 1"/>
          <p:cNvSpPr txBox="1">
            <a:spLocks/>
          </p:cNvSpPr>
          <p:nvPr/>
        </p:nvSpPr>
        <p:spPr>
          <a:xfrm>
            <a:off x="40982" y="584983"/>
            <a:ext cx="3918520" cy="611769"/>
          </a:xfrm>
          <a:prstGeom prst="snip2SameRect">
            <a:avLst/>
          </a:prstGeom>
          <a:solidFill>
            <a:srgbClr val="FFFF00"/>
          </a:solidFill>
        </p:spPr>
        <p:txBody>
          <a:bodyPr vert="horz" lIns="91440" tIns="45720" rIns="91440" bIns="45720" rtlCol="0" anchor="b" anchorCtr="0">
            <a:normAutofit fontScale="90000" lnSpcReduction="10000"/>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b="1" dirty="0" smtClean="0">
                <a:solidFill>
                  <a:schemeClr val="tx1"/>
                </a:solidFill>
              </a:rPr>
              <a:t>«</a:t>
            </a:r>
            <a:r>
              <a:rPr lang="ru-RU" sz="3100" b="1" dirty="0" smtClean="0">
                <a:solidFill>
                  <a:schemeClr val="tx1"/>
                </a:solidFill>
              </a:rPr>
              <a:t>Веселый карандаш»</a:t>
            </a:r>
            <a:endParaRPr lang="ru-RU" sz="3100" b="1" dirty="0">
              <a:solidFill>
                <a:schemeClr val="tx1"/>
              </a:solidFill>
            </a:endParaRPr>
          </a:p>
        </p:txBody>
      </p:sp>
      <p:sp>
        <p:nvSpPr>
          <p:cNvPr id="8" name="Заголовок 1"/>
          <p:cNvSpPr txBox="1">
            <a:spLocks/>
          </p:cNvSpPr>
          <p:nvPr/>
        </p:nvSpPr>
        <p:spPr>
          <a:xfrm>
            <a:off x="4823520" y="561959"/>
            <a:ext cx="4320480" cy="611769"/>
          </a:xfrm>
          <a:prstGeom prst="snip2SameRect">
            <a:avLst/>
          </a:prstGeom>
          <a:solidFill>
            <a:srgbClr val="FFFF00"/>
          </a:solidFill>
        </p:spPr>
        <p:txBody>
          <a:bodyPr vert="horz" lIns="91440" tIns="45720" rIns="91440" bIns="45720" rtlCol="0" anchor="b" anchorCtr="0">
            <a:normAutofit fontScale="90000" lnSpcReduction="10000"/>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b="1" dirty="0" smtClean="0">
                <a:solidFill>
                  <a:schemeClr val="tx1"/>
                </a:solidFill>
              </a:rPr>
              <a:t>«</a:t>
            </a:r>
            <a:r>
              <a:rPr lang="ru-RU" sz="3100" b="1" dirty="0" smtClean="0">
                <a:solidFill>
                  <a:schemeClr val="tx1"/>
                </a:solidFill>
              </a:rPr>
              <a:t>Волшебная мастерская»</a:t>
            </a:r>
            <a:endParaRPr lang="ru-RU" sz="3100" b="1" dirty="0">
              <a:solidFill>
                <a:schemeClr val="tx1"/>
              </a:solidFill>
            </a:endParaRPr>
          </a:p>
        </p:txBody>
      </p:sp>
      <p:pic>
        <p:nvPicPr>
          <p:cNvPr id="7170" name="Picture 2" descr="C:\Users\Хамзат\Desktop\img_05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117127"/>
            <a:ext cx="3865968" cy="25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31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5152"/>
            <a:ext cx="3935735" cy="752127"/>
          </a:xfrm>
        </p:spPr>
        <p:txBody>
          <a:bodyPr>
            <a:normAutofit fontScale="90000"/>
          </a:bodyPr>
          <a:lstStyle/>
          <a:p>
            <a:pPr algn="ctr"/>
            <a:r>
              <a:rPr lang="ru-RU" b="1" dirty="0" smtClean="0">
                <a:solidFill>
                  <a:schemeClr val="tx1"/>
                </a:solidFill>
                <a:latin typeface="Monotype Corsiva" pitchFamily="66" charset="0"/>
              </a:rPr>
              <a:t>«</a:t>
            </a:r>
            <a:r>
              <a:rPr lang="ru-RU" b="1" u="sng" dirty="0" smtClean="0">
                <a:solidFill>
                  <a:schemeClr val="tx1"/>
                </a:solidFill>
                <a:latin typeface="Monotype Corsiva" pitchFamily="66" charset="0"/>
              </a:rPr>
              <a:t>Волшебная филигрань»</a:t>
            </a:r>
            <a:endParaRPr lang="ru-RU" b="1" u="sng" dirty="0">
              <a:solidFill>
                <a:schemeClr val="tx1"/>
              </a:solidFill>
              <a:latin typeface="Monotype Corsiva" pitchFamily="66" charset="0"/>
            </a:endParaRPr>
          </a:p>
        </p:txBody>
      </p:sp>
      <p:sp>
        <p:nvSpPr>
          <p:cNvPr id="5" name="Заголовок 1"/>
          <p:cNvSpPr txBox="1">
            <a:spLocks/>
          </p:cNvSpPr>
          <p:nvPr/>
        </p:nvSpPr>
        <p:spPr>
          <a:xfrm>
            <a:off x="5076055" y="548680"/>
            <a:ext cx="3791719" cy="680119"/>
          </a:xfrm>
          <a:prstGeom prst="rect">
            <a:avLst/>
          </a:prstGeom>
        </p:spPr>
        <p:txBody>
          <a:bodyPr vert="horz" lIns="91440" tIns="45720" rIns="91440" bIns="45720" rtlCol="0" anchor="b" anchorCtr="0">
            <a:normAutofit fontScale="97500"/>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sz="3200" b="1" u="sng" dirty="0" smtClean="0">
                <a:solidFill>
                  <a:schemeClr val="tx1"/>
                </a:solidFill>
                <a:latin typeface="Monotype Corsiva" pitchFamily="66" charset="0"/>
              </a:rPr>
              <a:t>«Учимся играя»</a:t>
            </a:r>
            <a:endParaRPr lang="ru-RU" sz="3200" b="1" u="sng" dirty="0">
              <a:solidFill>
                <a:schemeClr val="tx1"/>
              </a:solidFill>
              <a:latin typeface="Monotype Corsiva" pitchFamily="66" charset="0"/>
            </a:endParaRPr>
          </a:p>
        </p:txBody>
      </p:sp>
      <p:pic>
        <p:nvPicPr>
          <p:cNvPr id="6" name="Рисунок 5" descr="C:\Users\Хамзат\Desktop\фото на сайт\IMG_0451.JPG"/>
          <p:cNvPicPr/>
          <p:nvPr/>
        </p:nvPicPr>
        <p:blipFill>
          <a:blip r:embed="rId2" cstate="print"/>
          <a:srcRect/>
          <a:stretch>
            <a:fillRect/>
          </a:stretch>
        </p:blipFill>
        <p:spPr bwMode="auto">
          <a:xfrm>
            <a:off x="394048" y="3789040"/>
            <a:ext cx="3672408" cy="2304256"/>
          </a:xfrm>
          <a:prstGeom prst="rect">
            <a:avLst/>
          </a:prstGeom>
          <a:noFill/>
          <a:ln w="9525">
            <a:noFill/>
            <a:miter lim="800000"/>
            <a:headEnd/>
            <a:tailEnd/>
          </a:ln>
        </p:spPr>
      </p:pic>
      <p:pic>
        <p:nvPicPr>
          <p:cNvPr id="7" name="Рисунок 6" descr="C:\Users\Хамзат\Desktop\клубный час\звезд\IMG_0585.JPG"/>
          <p:cNvPicPr/>
          <p:nvPr/>
        </p:nvPicPr>
        <p:blipFill>
          <a:blip r:embed="rId3"/>
          <a:srcRect t="5331"/>
          <a:stretch>
            <a:fillRect/>
          </a:stretch>
        </p:blipFill>
        <p:spPr bwMode="auto">
          <a:xfrm>
            <a:off x="2843808" y="1249937"/>
            <a:ext cx="3358224" cy="2035047"/>
          </a:xfrm>
          <a:prstGeom prst="rect">
            <a:avLst/>
          </a:prstGeom>
          <a:noFill/>
          <a:ln w="9525">
            <a:noFill/>
            <a:miter lim="800000"/>
            <a:headEnd/>
            <a:tailEnd/>
          </a:ln>
        </p:spPr>
      </p:pic>
      <p:pic>
        <p:nvPicPr>
          <p:cNvPr id="9218" name="Picture 2" descr="C:\Users\Хамзат\Desktop\article18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57" y="3777456"/>
            <a:ext cx="3087787" cy="231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1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2100" y="260648"/>
            <a:ext cx="3348372" cy="936104"/>
          </a:xfrm>
          <a:prstGeom prst="snip2SameRect">
            <a:avLst/>
          </a:prstGeom>
          <a:solidFill>
            <a:srgbClr val="92D050"/>
          </a:solidFill>
        </p:spPr>
        <p:txBody>
          <a:bodyPr>
            <a:noAutofit/>
          </a:bodyPr>
          <a:lstStyle/>
          <a:p>
            <a:pPr algn="ctr"/>
            <a:r>
              <a:rPr lang="ru-RU" sz="4000" b="1" dirty="0" smtClean="0">
                <a:latin typeface="Monotype Corsiva" pitchFamily="66" charset="0"/>
              </a:rPr>
              <a:t>Радуга эмоций</a:t>
            </a:r>
            <a:endParaRPr lang="ru-RU" sz="4000" b="1" dirty="0">
              <a:latin typeface="Monotype Corsiva" pitchFamily="66" charset="0"/>
            </a:endParaRPr>
          </a:p>
        </p:txBody>
      </p:sp>
      <p:pic>
        <p:nvPicPr>
          <p:cNvPr id="3" name="Рисунок 2" descr="C:\Users\Хамзат\Desktop\фото 2\IMG_4047.JPG"/>
          <p:cNvPicPr/>
          <p:nvPr/>
        </p:nvPicPr>
        <p:blipFill>
          <a:blip r:embed="rId2"/>
          <a:srcRect/>
          <a:stretch>
            <a:fillRect/>
          </a:stretch>
        </p:blipFill>
        <p:spPr bwMode="auto">
          <a:xfrm>
            <a:off x="5004048" y="1988840"/>
            <a:ext cx="3816424" cy="2808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Заголовок 1"/>
          <p:cNvSpPr txBox="1">
            <a:spLocks/>
          </p:cNvSpPr>
          <p:nvPr/>
        </p:nvSpPr>
        <p:spPr>
          <a:xfrm>
            <a:off x="251520" y="260648"/>
            <a:ext cx="3672408" cy="936104"/>
          </a:xfrm>
          <a:prstGeom prst="snip2SameRect">
            <a:avLst/>
          </a:prstGeom>
          <a:solidFill>
            <a:srgbClr val="92D050"/>
          </a:solidFill>
        </p:spPr>
        <p:txBody>
          <a:bodyPr vert="horz" lIns="91440" tIns="45720" rIns="91440" bIns="45720" rtlCol="0" anchor="b" anchorCtr="0">
            <a:noAutofit/>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ru-RU" sz="4000" b="1" dirty="0" smtClean="0">
                <a:latin typeface="Monotype Corsiva" pitchFamily="66" charset="0"/>
              </a:rPr>
              <a:t>Взгляд в будущее</a:t>
            </a:r>
            <a:endParaRPr lang="ru-RU" sz="4000" b="1" dirty="0">
              <a:latin typeface="Monotype Corsiva" pitchFamily="66" charset="0"/>
            </a:endParaRPr>
          </a:p>
        </p:txBody>
      </p:sp>
      <p:pic>
        <p:nvPicPr>
          <p:cNvPr id="6" name="Рисунок 5" descr="C:\Users\Хамзат\Desktop\клубный час\звезд\IMG_0606.JPG"/>
          <p:cNvPicPr/>
          <p:nvPr/>
        </p:nvPicPr>
        <p:blipFill>
          <a:blip r:embed="rId3"/>
          <a:srcRect/>
          <a:stretch>
            <a:fillRect/>
          </a:stretch>
        </p:blipFill>
        <p:spPr bwMode="auto">
          <a:xfrm>
            <a:off x="348234" y="1988840"/>
            <a:ext cx="4079750" cy="2808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0974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60648"/>
            <a:ext cx="5544616" cy="792088"/>
          </a:xfrm>
        </p:spPr>
        <p:txBody>
          <a:bodyPr>
            <a:normAutofit/>
          </a:bodyPr>
          <a:lstStyle/>
          <a:p>
            <a:pPr algn="ctr"/>
            <a:r>
              <a:rPr lang="ru-RU" b="1" dirty="0" smtClean="0">
                <a:solidFill>
                  <a:schemeClr val="tx1"/>
                </a:solidFill>
                <a:latin typeface="Monotype Corsiva" pitchFamily="66" charset="0"/>
              </a:rPr>
              <a:t>Тематический клубный час</a:t>
            </a:r>
            <a:endParaRPr lang="ru-RU" b="1" dirty="0">
              <a:solidFill>
                <a:schemeClr val="tx1"/>
              </a:solidFill>
              <a:latin typeface="Monotype Corsiva" pitchFamily="66" charset="0"/>
            </a:endParaRPr>
          </a:p>
        </p:txBody>
      </p:sp>
      <p:pic>
        <p:nvPicPr>
          <p:cNvPr id="4" name="Рисунок 3" descr="C:\Users\Хамзат\Desktop\img_1327.jpg"/>
          <p:cNvPicPr/>
          <p:nvPr/>
        </p:nvPicPr>
        <p:blipFill>
          <a:blip r:embed="rId2"/>
          <a:srcRect/>
          <a:stretch>
            <a:fillRect/>
          </a:stretch>
        </p:blipFill>
        <p:spPr bwMode="auto">
          <a:xfrm>
            <a:off x="111842" y="1268760"/>
            <a:ext cx="4244133" cy="2832314"/>
          </a:xfrm>
          <a:prstGeom prst="rect">
            <a:avLst/>
          </a:prstGeom>
          <a:ln>
            <a:noFill/>
          </a:ln>
          <a:effectLst>
            <a:softEdge rad="112500"/>
          </a:effectLst>
        </p:spPr>
      </p:pic>
      <p:pic>
        <p:nvPicPr>
          <p:cNvPr id="6" name="Picture 2" descr="C:\Users\Хамзат\Desktop\IMG_5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293" y="1268760"/>
            <a:ext cx="4248472" cy="2832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56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225" y="228601"/>
            <a:ext cx="8591550" cy="464096"/>
          </a:xfrm>
        </p:spPr>
        <p:txBody>
          <a:bodyPr>
            <a:normAutofit fontScale="90000"/>
          </a:bodyPr>
          <a:lstStyle/>
          <a:p>
            <a:pPr algn="ctr"/>
            <a:r>
              <a:rPr lang="ru-RU" sz="3200" b="1" dirty="0" smtClean="0">
                <a:latin typeface="Times New Roman" pitchFamily="18" charset="0"/>
                <a:cs typeface="Times New Roman" pitchFamily="18" charset="0"/>
              </a:rPr>
              <a:t>Рефлексивный круг после клубного часа</a:t>
            </a:r>
            <a:endParaRPr lang="ru-RU" sz="3200" b="1" dirty="0">
              <a:latin typeface="Times New Roman" pitchFamily="18" charset="0"/>
              <a:cs typeface="Times New Roman" pitchFamily="18" charset="0"/>
            </a:endParaRPr>
          </a:p>
        </p:txBody>
      </p:sp>
      <p:sp>
        <p:nvSpPr>
          <p:cNvPr id="3" name="Содержимое 2"/>
          <p:cNvSpPr>
            <a:spLocks noGrp="1"/>
          </p:cNvSpPr>
          <p:nvPr>
            <p:ph sz="quarter" idx="13"/>
          </p:nvPr>
        </p:nvSpPr>
        <p:spPr>
          <a:xfrm>
            <a:off x="179512" y="764704"/>
            <a:ext cx="8595360" cy="4937760"/>
          </a:xfrm>
        </p:spPr>
        <p:txBody>
          <a:bodyPr>
            <a:normAutofit/>
          </a:bodyPr>
          <a:lstStyle/>
          <a:p>
            <a:r>
              <a:rPr lang="ru-RU" sz="2200" dirty="0" smtClean="0">
                <a:latin typeface="Times New Roman" pitchFamily="18" charset="0"/>
                <a:cs typeface="Times New Roman" pitchFamily="18" charset="0"/>
              </a:rPr>
              <a:t>Воспитатель </a:t>
            </a:r>
            <a:r>
              <a:rPr lang="ru-RU" sz="2200" dirty="0">
                <a:latin typeface="Times New Roman" pitchFamily="18" charset="0"/>
                <a:cs typeface="Times New Roman" pitchFamily="18" charset="0"/>
              </a:rPr>
              <a:t>следит, чтобы дети не перебивали друг друга, терпеливо ожидали своей очереди говорить.</a:t>
            </a:r>
          </a:p>
          <a:p>
            <a:r>
              <a:rPr lang="ru-RU" sz="2200" dirty="0">
                <a:latin typeface="Times New Roman" pitchFamily="18" charset="0"/>
                <a:cs typeface="Times New Roman" pitchFamily="18" charset="0"/>
              </a:rPr>
              <a:t>Вопросы: </a:t>
            </a:r>
          </a:p>
          <a:p>
            <a:r>
              <a:rPr lang="ru-RU" sz="2200" dirty="0">
                <a:latin typeface="Times New Roman" pitchFamily="18" charset="0"/>
                <a:cs typeface="Times New Roman" pitchFamily="18" charset="0"/>
              </a:rPr>
              <a:t>Где ты был?</a:t>
            </a:r>
          </a:p>
          <a:p>
            <a:r>
              <a:rPr lang="ru-RU" sz="2200" dirty="0">
                <a:latin typeface="Times New Roman" pitchFamily="18" charset="0"/>
                <a:cs typeface="Times New Roman" pitchFamily="18" charset="0"/>
              </a:rPr>
              <a:t>Что тебе запомнилось?</a:t>
            </a:r>
          </a:p>
          <a:p>
            <a:r>
              <a:rPr lang="ru-RU" sz="2200" dirty="0">
                <a:latin typeface="Times New Roman" pitchFamily="18" charset="0"/>
                <a:cs typeface="Times New Roman" pitchFamily="18" charset="0"/>
              </a:rPr>
              <a:t>Хочешь ли ты еще раз пойти туда и почему?</a:t>
            </a:r>
          </a:p>
          <a:p>
            <a:r>
              <a:rPr lang="ru-RU" sz="2200" dirty="0">
                <a:latin typeface="Times New Roman" pitchFamily="18" charset="0"/>
                <a:cs typeface="Times New Roman" pitchFamily="18" charset="0"/>
              </a:rPr>
              <a:t>Удалось ли соблюдать правила, </a:t>
            </a:r>
            <a:r>
              <a:rPr lang="ru-RU" sz="2200" dirty="0" smtClean="0">
                <a:latin typeface="Times New Roman" pitchFamily="18" charset="0"/>
                <a:cs typeface="Times New Roman" pitchFamily="18" charset="0"/>
              </a:rPr>
              <a:t>если </a:t>
            </a:r>
            <a:r>
              <a:rPr lang="ru-RU" sz="2200" dirty="0">
                <a:latin typeface="Times New Roman" pitchFamily="18" charset="0"/>
                <a:cs typeface="Times New Roman" pitchFamily="18" charset="0"/>
              </a:rPr>
              <a:t>нет, </a:t>
            </a:r>
            <a:r>
              <a:rPr lang="ru-RU" sz="2200" dirty="0" smtClean="0">
                <a:latin typeface="Times New Roman" pitchFamily="18" charset="0"/>
                <a:cs typeface="Times New Roman" pitchFamily="18" charset="0"/>
              </a:rPr>
              <a:t>то почему           </a:t>
            </a:r>
          </a:p>
          <a:p>
            <a:pPr>
              <a:buNone/>
            </a:pPr>
            <a:r>
              <a:rPr lang="ru-RU" sz="2200" dirty="0" smtClean="0">
                <a:latin typeface="Times New Roman" pitchFamily="18" charset="0"/>
                <a:cs typeface="Times New Roman" pitchFamily="18" charset="0"/>
              </a:rPr>
              <a:t>                            </a:t>
            </a:r>
            <a:endParaRPr lang="ru-RU" sz="2200" dirty="0">
              <a:latin typeface="Times New Roman" pitchFamily="18" charset="0"/>
              <a:cs typeface="Times New Roman" pitchFamily="18" charset="0"/>
            </a:endParaRPr>
          </a:p>
        </p:txBody>
      </p:sp>
      <p:pic>
        <p:nvPicPr>
          <p:cNvPr id="5" name="SAM_7237-Обрезка 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7784" y="3781044"/>
            <a:ext cx="4104456" cy="2308757"/>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3749276105"/>
              </p:ext>
            </p:extLst>
          </p:nvPr>
        </p:nvGraphicFramePr>
        <p:xfrm>
          <a:off x="1691680" y="2132856"/>
          <a:ext cx="6096000" cy="4067175"/>
        </p:xfrm>
        <a:graphic>
          <a:graphicData uri="http://schemas.openxmlformats.org/presentationml/2006/ole">
            <mc:AlternateContent xmlns:mc="http://schemas.openxmlformats.org/markup-compatibility/2006">
              <mc:Choice xmlns:v="urn:schemas-microsoft-com:vml" Requires="v">
                <p:oleObj spid="_x0000_s6166" name="Диаграмма" r:id="rId3" imgW="6095951" imgH="4067327" progId="MSGraph.Chart.8">
                  <p:embed followColorScheme="full"/>
                </p:oleObj>
              </mc:Choice>
              <mc:Fallback>
                <p:oleObj name="Диаграмма" r:id="rId3" imgW="6095951" imgH="4067327" progId="MSGraph.Chart.8">
                  <p:embed followColorScheme="full"/>
                  <p:pic>
                    <p:nvPicPr>
                      <p:cNvPr id="0" name=""/>
                      <p:cNvPicPr/>
                      <p:nvPr/>
                    </p:nvPicPr>
                    <p:blipFill>
                      <a:blip r:embed="rId4"/>
                      <a:stretch>
                        <a:fillRect/>
                      </a:stretch>
                    </p:blipFill>
                    <p:spPr>
                      <a:xfrm>
                        <a:off x="1691680" y="2132856"/>
                        <a:ext cx="6096000" cy="4067175"/>
                      </a:xfrm>
                      <a:prstGeom prst="rect">
                        <a:avLst/>
                      </a:prstGeom>
                    </p:spPr>
                  </p:pic>
                </p:oleObj>
              </mc:Fallback>
            </mc:AlternateContent>
          </a:graphicData>
        </a:graphic>
      </p:graphicFrame>
      <p:sp>
        <p:nvSpPr>
          <p:cNvPr id="8" name="TextBox 7"/>
          <p:cNvSpPr txBox="1"/>
          <p:nvPr/>
        </p:nvSpPr>
        <p:spPr>
          <a:xfrm>
            <a:off x="611560" y="908720"/>
            <a:ext cx="7560840" cy="646331"/>
          </a:xfrm>
          <a:prstGeom prst="rect">
            <a:avLst/>
          </a:prstGeom>
          <a:noFill/>
        </p:spPr>
        <p:txBody>
          <a:bodyPr wrap="square" rtlCol="0">
            <a:spAutoFit/>
          </a:bodyPr>
          <a:lstStyle/>
          <a:p>
            <a:pPr algn="ctr"/>
            <a:r>
              <a:rPr lang="ru-RU" b="1" dirty="0" smtClean="0">
                <a:solidFill>
                  <a:srgbClr val="FF0000"/>
                </a:solidFill>
              </a:rPr>
              <a:t>Мониторинг сформированности интегративного качества - самостоятельности</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1862314360"/>
              </p:ext>
            </p:extLst>
          </p:nvPr>
        </p:nvGraphicFramePr>
        <p:xfrm>
          <a:off x="611560" y="1353021"/>
          <a:ext cx="7606988" cy="5075287"/>
        </p:xfrm>
        <a:graphic>
          <a:graphicData uri="http://schemas.openxmlformats.org/presentationml/2006/ole">
            <mc:AlternateContent xmlns:mc="http://schemas.openxmlformats.org/markup-compatibility/2006">
              <mc:Choice xmlns:v="urn:schemas-microsoft-com:vml" Requires="v">
                <p:oleObj spid="_x0000_s10247" name="Диаграмма" r:id="rId3" imgW="6095951" imgH="4067327" progId="MSGraph.Chart.8">
                  <p:embed followColorScheme="full"/>
                </p:oleObj>
              </mc:Choice>
              <mc:Fallback>
                <p:oleObj name="Диаграмма" r:id="rId3" imgW="6095951" imgH="4067327" progId="MSGraph.Chart.8">
                  <p:embed followColorScheme="full"/>
                  <p:pic>
                    <p:nvPicPr>
                      <p:cNvPr id="0" name="Объект 6"/>
                      <p:cNvPicPr>
                        <a:picLocks noChangeAspect="1" noChangeArrowheads="1"/>
                      </p:cNvPicPr>
                      <p:nvPr/>
                    </p:nvPicPr>
                    <p:blipFill>
                      <a:blip r:embed="rId4"/>
                      <a:srcRect/>
                      <a:stretch>
                        <a:fillRect/>
                      </a:stretch>
                    </p:blipFill>
                    <p:spPr bwMode="auto">
                      <a:xfrm>
                        <a:off x="611560" y="1353021"/>
                        <a:ext cx="7606988" cy="5075287"/>
                      </a:xfrm>
                      <a:prstGeom prst="rect">
                        <a:avLst/>
                      </a:prstGeom>
                      <a:noFill/>
                      <a:ln>
                        <a:noFill/>
                      </a:ln>
                    </p:spPr>
                  </p:pic>
                </p:oleObj>
              </mc:Fallback>
            </mc:AlternateContent>
          </a:graphicData>
        </a:graphic>
      </p:graphicFrame>
      <p:sp>
        <p:nvSpPr>
          <p:cNvPr id="4" name="Прямоугольник 3"/>
          <p:cNvSpPr/>
          <p:nvPr/>
        </p:nvSpPr>
        <p:spPr>
          <a:xfrm>
            <a:off x="1115616" y="404664"/>
            <a:ext cx="7560840" cy="830997"/>
          </a:xfrm>
          <a:prstGeom prst="rect">
            <a:avLst/>
          </a:prstGeom>
        </p:spPr>
        <p:txBody>
          <a:bodyPr wrap="square">
            <a:spAutoFit/>
          </a:bodyPr>
          <a:lstStyle/>
          <a:p>
            <a:pPr lvl="0" algn="ctr"/>
            <a:r>
              <a:rPr lang="ru-RU" sz="2400" b="1" dirty="0">
                <a:solidFill>
                  <a:srgbClr val="FF0000"/>
                </a:solidFill>
              </a:rPr>
              <a:t>Мониторинг сформированности интегративного качества - самостоятельности</a:t>
            </a:r>
          </a:p>
        </p:txBody>
      </p:sp>
    </p:spTree>
    <p:extLst>
      <p:ext uri="{BB962C8B-B14F-4D97-AF65-F5344CB8AC3E}">
        <p14:creationId xmlns:p14="http://schemas.microsoft.com/office/powerpoint/2010/main" val="2972242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591550" cy="778769"/>
          </a:xfrm>
        </p:spPr>
        <p:txBody>
          <a:bodyPr/>
          <a:lstStyle/>
          <a:p>
            <a:pPr algn="ctr"/>
            <a:r>
              <a:rPr lang="ru-RU" dirty="0" smtClean="0">
                <a:solidFill>
                  <a:srgbClr val="FF0000"/>
                </a:solidFill>
              </a:rPr>
              <a:t>Клубный час – это?</a:t>
            </a:r>
            <a:endParaRPr lang="ru-RU" dirty="0">
              <a:solidFill>
                <a:srgbClr val="FF0000"/>
              </a:solidFill>
            </a:endParaRPr>
          </a:p>
        </p:txBody>
      </p:sp>
      <p:sp>
        <p:nvSpPr>
          <p:cNvPr id="3" name="Объект 2"/>
          <p:cNvSpPr>
            <a:spLocks noGrp="1"/>
          </p:cNvSpPr>
          <p:nvPr>
            <p:ph sz="quarter" idx="13"/>
          </p:nvPr>
        </p:nvSpPr>
        <p:spPr>
          <a:xfrm>
            <a:off x="274320" y="980728"/>
            <a:ext cx="8595360" cy="5688632"/>
          </a:xfrm>
        </p:spPr>
        <p:txBody>
          <a:bodyPr>
            <a:normAutofit fontScale="92500" lnSpcReduction="20000"/>
          </a:bodyPr>
          <a:lstStyle/>
          <a:p>
            <a:pPr marL="274320" indent="-274320" algn="just">
              <a:spcBef>
                <a:spcPct val="20000"/>
              </a:spcBef>
              <a:buClr>
                <a:srgbClr val="0BD0D9"/>
              </a:buClr>
              <a:buSzPct val="95000"/>
              <a:buFont typeface="Wingdings 2"/>
              <a:buChar char=""/>
            </a:pPr>
            <a:r>
              <a:rPr lang="ru-RU" spc="0" dirty="0" smtClean="0">
                <a:solidFill>
                  <a:prstClr val="black"/>
                </a:solidFill>
                <a:latin typeface="Times New Roman" pitchFamily="18" charset="0"/>
                <a:cs typeface="Times New Roman" pitchFamily="18" charset="0"/>
              </a:rPr>
              <a:t>это </a:t>
            </a:r>
            <a:r>
              <a:rPr lang="ru-RU" spc="0" dirty="0">
                <a:solidFill>
                  <a:prstClr val="black"/>
                </a:solidFill>
                <a:latin typeface="Times New Roman" pitchFamily="18" charset="0"/>
                <a:cs typeface="Times New Roman" pitchFamily="18" charset="0"/>
              </a:rPr>
              <a:t>свободное перемещение по всей территории детского сада (в помещении или на улице) и самоопределение ребенка в выборе </a:t>
            </a:r>
            <a:r>
              <a:rPr lang="ru-RU" spc="0" dirty="0" smtClean="0">
                <a:solidFill>
                  <a:prstClr val="black"/>
                </a:solidFill>
                <a:latin typeface="Times New Roman" pitchFamily="18" charset="0"/>
                <a:cs typeface="Times New Roman" pitchFamily="18" charset="0"/>
              </a:rPr>
              <a:t>различны</a:t>
            </a:r>
            <a:r>
              <a:rPr lang="ru-RU" spc="0" dirty="0">
                <a:solidFill>
                  <a:prstClr val="black"/>
                </a:solidFill>
                <a:latin typeface="Times New Roman" pitchFamily="18" charset="0"/>
                <a:cs typeface="Times New Roman" pitchFamily="18" charset="0"/>
              </a:rPr>
              <a:t>х видов деятельности</a:t>
            </a:r>
            <a:r>
              <a:rPr lang="ru-RU" sz="2000" spc="0" dirty="0" smtClean="0">
                <a:solidFill>
                  <a:prstClr val="black"/>
                </a:solidFill>
                <a:latin typeface="Times New Roman" pitchFamily="18" charset="0"/>
                <a:cs typeface="Times New Roman" pitchFamily="18" charset="0"/>
              </a:rPr>
              <a:t>.</a:t>
            </a:r>
            <a:endParaRPr lang="en-US" sz="2000" spc="0" dirty="0" smtClean="0">
              <a:solidFill>
                <a:prstClr val="black"/>
              </a:solidFill>
              <a:latin typeface="Times New Roman" pitchFamily="18" charset="0"/>
              <a:cs typeface="Times New Roman" pitchFamily="18" charset="0"/>
            </a:endParaRPr>
          </a:p>
          <a:p>
            <a:pPr marL="274320" indent="-274320" algn="just">
              <a:spcBef>
                <a:spcPct val="20000"/>
              </a:spcBef>
              <a:buClr>
                <a:srgbClr val="0BD0D9"/>
              </a:buClr>
              <a:buSzPct val="95000"/>
              <a:buFont typeface="Wingdings 2"/>
              <a:buChar char=""/>
            </a:pPr>
            <a:endParaRPr lang="ru-RU" dirty="0"/>
          </a:p>
          <a:p>
            <a:pPr marL="274320" lvl="0" indent="-274320" algn="just">
              <a:spcBef>
                <a:spcPct val="20000"/>
              </a:spcBef>
              <a:buClr>
                <a:srgbClr val="0BD0D9"/>
              </a:buClr>
              <a:buSzPct val="95000"/>
              <a:buFont typeface="Wingdings 2"/>
              <a:buChar char=""/>
            </a:pPr>
            <a:r>
              <a:rPr lang="ru-RU" spc="0" dirty="0" smtClean="0">
                <a:solidFill>
                  <a:prstClr val="black"/>
                </a:solidFill>
                <a:latin typeface="Times New Roman" pitchFamily="18" charset="0"/>
                <a:cs typeface="Times New Roman" pitchFamily="18" charset="0"/>
              </a:rPr>
              <a:t>Периодичность </a:t>
            </a:r>
            <a:r>
              <a:rPr lang="ru-RU" spc="0" dirty="0">
                <a:solidFill>
                  <a:prstClr val="black"/>
                </a:solidFill>
                <a:latin typeface="Times New Roman" pitchFamily="18" charset="0"/>
                <a:cs typeface="Times New Roman" pitchFamily="18" charset="0"/>
              </a:rPr>
              <a:t>проведения «Клубного часа» -1 раз в неделю. Длительностью в  1 час.</a:t>
            </a:r>
          </a:p>
          <a:p>
            <a:pPr marL="274320" lvl="0" indent="-274320" algn="just">
              <a:spcBef>
                <a:spcPct val="20000"/>
              </a:spcBef>
              <a:buClr>
                <a:srgbClr val="0BD0D9"/>
              </a:buClr>
              <a:buSzPct val="95000"/>
              <a:buFont typeface="Wingdings 2"/>
              <a:buChar char=""/>
            </a:pPr>
            <a:r>
              <a:rPr lang="ru-RU" spc="0" dirty="0">
                <a:solidFill>
                  <a:prstClr val="black"/>
                </a:solidFill>
                <a:latin typeface="Times New Roman" pitchFamily="18" charset="0"/>
                <a:cs typeface="Times New Roman" pitchFamily="18" charset="0"/>
              </a:rPr>
              <a:t>Определяется сигнал начала, окончания «Клубного часа» (звонок колокольчика). </a:t>
            </a:r>
          </a:p>
          <a:p>
            <a:pPr marL="274320" lvl="0" indent="-274320" algn="just">
              <a:spcBef>
                <a:spcPct val="20000"/>
              </a:spcBef>
              <a:buClr>
                <a:srgbClr val="0BD0D9"/>
              </a:buClr>
              <a:buSzPct val="95000"/>
              <a:buFont typeface="Wingdings 2"/>
              <a:buChar char=""/>
            </a:pPr>
            <a:r>
              <a:rPr lang="ru-RU" spc="0" dirty="0">
                <a:solidFill>
                  <a:prstClr val="black"/>
                </a:solidFill>
                <a:latin typeface="Times New Roman" pitchFamily="18" charset="0"/>
                <a:cs typeface="Times New Roman" pitchFamily="18" charset="0"/>
              </a:rPr>
              <a:t>Все сотрудники детского сада  и родители предупреждаются о времени и дне проведения. </a:t>
            </a:r>
            <a:endParaRPr lang="ru-RU" spc="0" dirty="0" smtClean="0">
              <a:solidFill>
                <a:prstClr val="black"/>
              </a:solidFill>
              <a:latin typeface="Times New Roman" pitchFamily="18" charset="0"/>
              <a:cs typeface="Times New Roman" pitchFamily="18" charset="0"/>
            </a:endParaRPr>
          </a:p>
          <a:p>
            <a:pPr marL="274320" lvl="0" indent="-274320" algn="just">
              <a:spcBef>
                <a:spcPct val="20000"/>
              </a:spcBef>
              <a:buClr>
                <a:srgbClr val="0BD0D9"/>
              </a:buClr>
              <a:buSzPct val="95000"/>
              <a:buFont typeface="Wingdings 2"/>
              <a:buChar char=""/>
            </a:pPr>
            <a:r>
              <a:rPr lang="ru-RU" spc="0" dirty="0" smtClean="0">
                <a:solidFill>
                  <a:prstClr val="black"/>
                </a:solidFill>
                <a:latin typeface="Times New Roman" pitchFamily="18" charset="0"/>
                <a:cs typeface="Times New Roman" pitchFamily="18" charset="0"/>
              </a:rPr>
              <a:t>Участвовать </a:t>
            </a:r>
            <a:r>
              <a:rPr lang="ru-RU" spc="0" dirty="0">
                <a:solidFill>
                  <a:prstClr val="black"/>
                </a:solidFill>
                <a:latin typeface="Times New Roman" pitchFamily="18" charset="0"/>
                <a:cs typeface="Times New Roman" pitchFamily="18" charset="0"/>
              </a:rPr>
              <a:t>в "Клубном часе" могут те дети, которые согласны соблюдать </a:t>
            </a:r>
            <a:r>
              <a:rPr lang="ru-RU" i="1" spc="0" dirty="0">
                <a:solidFill>
                  <a:prstClr val="black"/>
                </a:solidFill>
                <a:latin typeface="Times New Roman" pitchFamily="18" charset="0"/>
                <a:cs typeface="Times New Roman" pitchFamily="18" charset="0"/>
              </a:rPr>
              <a:t>правила поведения.</a:t>
            </a:r>
            <a:r>
              <a:rPr lang="ru-RU" spc="0" dirty="0">
                <a:solidFill>
                  <a:prstClr val="black"/>
                </a:solidFill>
                <a:latin typeface="Times New Roman" pitchFamily="18" charset="0"/>
                <a:cs typeface="Times New Roman" pitchFamily="18" charset="0"/>
              </a:rPr>
              <a:t> Для поддержания выполнения правил введена система красных кружков.</a:t>
            </a:r>
          </a:p>
          <a:p>
            <a:pPr marL="274320" lvl="0" indent="-274320" algn="just">
              <a:spcBef>
                <a:spcPct val="20000"/>
              </a:spcBef>
              <a:buClr>
                <a:srgbClr val="0BD0D9"/>
              </a:buClr>
              <a:buSzPct val="95000"/>
              <a:buFont typeface="Wingdings 2"/>
              <a:buChar char=""/>
            </a:pPr>
            <a:r>
              <a:rPr lang="ru-RU" spc="0" dirty="0">
                <a:solidFill>
                  <a:prstClr val="black"/>
                </a:solidFill>
                <a:latin typeface="Times New Roman" pitchFamily="18" charset="0"/>
                <a:cs typeface="Times New Roman" pitchFamily="18" charset="0"/>
              </a:rPr>
              <a:t>В течение часа дошкольник может посетить несколько площадок, а может побывать только в одном месте – это право выбора каждого ребенка. </a:t>
            </a:r>
          </a:p>
          <a:p>
            <a:pPr marL="274320" lvl="0" indent="-274320" algn="just">
              <a:spcBef>
                <a:spcPct val="20000"/>
              </a:spcBef>
              <a:buClr>
                <a:srgbClr val="0BD0D9"/>
              </a:buClr>
              <a:buSzPct val="95000"/>
              <a:buFont typeface="Wingdings 2"/>
              <a:buChar char=""/>
            </a:pPr>
            <a:r>
              <a:rPr lang="ru-RU" spc="0" dirty="0">
                <a:solidFill>
                  <a:prstClr val="black"/>
                </a:solidFill>
                <a:latin typeface="Constantia"/>
                <a:cs typeface="+mn-cs"/>
              </a:rPr>
              <a:t>По истечении часа все ребята возвращаются в свои группы и вместе с воспитателем на «Рефлексивном круге» обсуждают, какие клубы они сегодня посетили, что им понравилось, что их удивило, заинтересовало, порадовало, или чему новому они научились</a:t>
            </a:r>
            <a:r>
              <a:rPr lang="ru-RU" spc="0" dirty="0" smtClean="0">
                <a:solidFill>
                  <a:prstClr val="black"/>
                </a:solidFill>
                <a:latin typeface="Constantia"/>
                <a:cs typeface="+mn-cs"/>
              </a:rPr>
              <a:t>.</a:t>
            </a:r>
            <a:endParaRPr lang="ru-RU" spc="0" dirty="0">
              <a:solidFill>
                <a:prstClr val="black"/>
              </a:solidFill>
              <a:latin typeface="Constantia"/>
              <a:cs typeface="+mn-cs"/>
            </a:endParaRPr>
          </a:p>
        </p:txBody>
      </p:sp>
    </p:spTree>
    <p:extLst>
      <p:ext uri="{BB962C8B-B14F-4D97-AF65-F5344CB8AC3E}">
        <p14:creationId xmlns:p14="http://schemas.microsoft.com/office/powerpoint/2010/main" val="3597476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00808"/>
            <a:ext cx="8591550" cy="1066801"/>
          </a:xfrm>
        </p:spPr>
        <p:txBody>
          <a:bodyPr>
            <a:prstTxWarp prst="textChevron">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Спасибо за внимание! </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Содержимое 2"/>
          <p:cNvSpPr>
            <a:spLocks noGrp="1"/>
          </p:cNvSpPr>
          <p:nvPr>
            <p:ph sz="quarter" idx="13"/>
          </p:nvPr>
        </p:nvSpPr>
        <p:spPr>
          <a:xfrm>
            <a:off x="274320" y="4077072"/>
            <a:ext cx="8595360" cy="2159136"/>
          </a:xfrm>
        </p:spPr>
        <p:txBody>
          <a:bodyPr>
            <a:normAutofit/>
          </a:bodyPr>
          <a:lstStyle/>
          <a:p>
            <a:pPr algn="ctr">
              <a:buNone/>
            </a:pPr>
            <a:r>
              <a:rPr lang="ru-RU" sz="3600" dirty="0" smtClean="0"/>
              <a:t>Продолжение следует….</a:t>
            </a:r>
            <a:endParaRPr lang="ru-RU"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74320" y="188640"/>
            <a:ext cx="8595360" cy="6047568"/>
          </a:xfrm>
        </p:spPr>
        <p:txBody>
          <a:bodyPr>
            <a:normAutofit fontScale="85000" lnSpcReduction="10000"/>
          </a:bodyPr>
          <a:lstStyle/>
          <a:p>
            <a:pPr algn="ctr">
              <a:spcBef>
                <a:spcPts val="0"/>
              </a:spcBef>
              <a:defRPr/>
            </a:pPr>
            <a:r>
              <a:rPr lang="ru-RU" altLang="ru-RU" sz="3800" b="1" u="sng" kern="0" dirty="0">
                <a:solidFill>
                  <a:srgbClr val="000000"/>
                </a:solidFill>
                <a:latin typeface="Times New Roman" pitchFamily="18" charset="0"/>
                <a:cs typeface="Times New Roman" pitchFamily="18" charset="0"/>
              </a:rPr>
              <a:t>Задачами  «Клубного часа» являются</a:t>
            </a:r>
            <a:r>
              <a:rPr lang="ru-RU" altLang="ru-RU" sz="2400" b="1" u="sng" kern="0" dirty="0" smtClean="0">
                <a:solidFill>
                  <a:srgbClr val="000000"/>
                </a:solidFill>
                <a:latin typeface="Times New Roman" pitchFamily="18" charset="0"/>
                <a:cs typeface="Times New Roman" pitchFamily="18" charset="0"/>
              </a:rPr>
              <a:t>:</a:t>
            </a:r>
          </a:p>
          <a:p>
            <a:pPr algn="ctr">
              <a:spcBef>
                <a:spcPts val="0"/>
              </a:spcBef>
              <a:defRPr/>
            </a:pPr>
            <a:endParaRPr lang="ru-RU" altLang="ru-RU" sz="2400" b="1" u="sng" kern="0" dirty="0">
              <a:solidFill>
                <a:srgbClr val="000000"/>
              </a:solidFill>
              <a:latin typeface="Times New Roman" pitchFamily="18" charset="0"/>
              <a:cs typeface="Times New Roman" pitchFamily="18" charset="0"/>
            </a:endParaRP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воспитание у детей самостоятельности и ответственности за свои поступки;</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обучение ориентировки в пространстве;</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воспитание дружеских отношений между детьми различного возраста, уважительное отношение к окружающим;</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способствовать проявлению инициативы в заботе об окружающих, с благодарностью относиться к помощи и знакам внимания;</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развитие умения планировать свои действия и оценивать их результаты;</a:t>
            </a:r>
          </a:p>
          <a:p>
            <a:pPr algn="just">
              <a:spcBef>
                <a:spcPts val="0"/>
              </a:spcBef>
              <a:defRPr/>
            </a:pPr>
            <a:r>
              <a:rPr lang="ru-RU" altLang="ru-RU" sz="2400" kern="0" dirty="0">
                <a:solidFill>
                  <a:srgbClr val="000000"/>
                </a:solidFill>
                <a:latin typeface="Times New Roman" pitchFamily="18" charset="0"/>
                <a:cs typeface="Times New Roman" pitchFamily="18" charset="0"/>
              </a:rPr>
              <a:t>закрепление умений детей вежливо выражать свою просьбу, благодарить за оказанную услугу;</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развитие стремлений детей выражать свое отношение к окружающему, самостоятельно находить для этого различные речевые средства;</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обучение детей приёмам решения спорных вопросов и улаживания конфликтов;</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поощрение попыток ребенка осознано делиться с педагогом и другими детьми разнообразным впечатлениям;</a:t>
            </a:r>
          </a:p>
          <a:p>
            <a:pPr algn="just">
              <a:spcBef>
                <a:spcPts val="0"/>
              </a:spcBef>
              <a:buFont typeface="Wingdings" pitchFamily="2" charset="2"/>
              <a:buChar char="ü"/>
              <a:defRPr/>
            </a:pPr>
            <a:r>
              <a:rPr lang="ru-RU" altLang="ru-RU" sz="2400" kern="0" dirty="0">
                <a:solidFill>
                  <a:srgbClr val="000000"/>
                </a:solidFill>
                <a:latin typeface="Times New Roman" pitchFamily="18" charset="0"/>
                <a:cs typeface="Times New Roman" pitchFamily="18" charset="0"/>
              </a:rPr>
              <a:t>приобретение собственного жизненного опыта (смысловые образования) переживания необходимые для самоопределения и саморегуляции.</a:t>
            </a:r>
            <a:endParaRPr lang="ru-RU" kern="0" dirty="0">
              <a:solidFill>
                <a:sysClr val="windowText" lastClr="000000"/>
              </a:solidFill>
              <a:latin typeface="Arial" pitchFamily="34" charset="0"/>
            </a:endParaRPr>
          </a:p>
          <a:p>
            <a:endParaRPr lang="ru-RU" dirty="0"/>
          </a:p>
        </p:txBody>
      </p:sp>
    </p:spTree>
    <p:extLst>
      <p:ext uri="{BB962C8B-B14F-4D97-AF65-F5344CB8AC3E}">
        <p14:creationId xmlns:p14="http://schemas.microsoft.com/office/powerpoint/2010/main" val="880678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sz="5400" dirty="0" smtClean="0">
                <a:latin typeface="Times New Roman" pitchFamily="18" charset="0"/>
                <a:cs typeface="Times New Roman" pitchFamily="18" charset="0"/>
              </a:rPr>
              <a:t/>
            </a:r>
            <a:br>
              <a:rPr lang="ru-RU" sz="5400" dirty="0" smtClean="0">
                <a:latin typeface="Times New Roman" pitchFamily="18" charset="0"/>
                <a:cs typeface="Times New Roman" pitchFamily="18" charset="0"/>
              </a:rPr>
            </a:br>
            <a:r>
              <a:rPr lang="ru-RU" sz="4800" b="1" dirty="0" smtClean="0">
                <a:solidFill>
                  <a:srgbClr val="FF0000"/>
                </a:solidFill>
                <a:latin typeface="Monotype Corsiva" pitchFamily="66" charset="0"/>
                <a:ea typeface="Microsoft YaHei Light" pitchFamily="34" charset="-122"/>
                <a:cs typeface="Times New Roman" pitchFamily="18" charset="0"/>
              </a:rPr>
              <a:t>Основные требования технологии</a:t>
            </a:r>
            <a:endParaRPr lang="ru-RU" dirty="0"/>
          </a:p>
        </p:txBody>
      </p:sp>
      <p:sp>
        <p:nvSpPr>
          <p:cNvPr id="3" name="Содержимое 2"/>
          <p:cNvSpPr>
            <a:spLocks noGrp="1"/>
          </p:cNvSpPr>
          <p:nvPr>
            <p:ph idx="4294967295"/>
          </p:nvPr>
        </p:nvSpPr>
        <p:spPr>
          <a:xfrm>
            <a:off x="457200" y="1935480"/>
            <a:ext cx="8229600" cy="4389120"/>
          </a:xfrm>
          <a:prstGeom prst="rect">
            <a:avLst/>
          </a:prstGeom>
        </p:spPr>
        <p:txBody>
          <a:bodyPr>
            <a:normAutofit fontScale="70000" lnSpcReduction="20000"/>
          </a:bodyPr>
          <a:lstStyle/>
          <a:p>
            <a:pPr algn="just"/>
            <a:r>
              <a:rPr lang="ru-RU" sz="2800" dirty="0" smtClean="0">
                <a:latin typeface="Times New Roman" pitchFamily="18" charset="0"/>
                <a:cs typeface="Times New Roman" pitchFamily="18" charset="0"/>
              </a:rPr>
              <a:t>содержание клубного часа должно отличаться новизной, необычностью, привлекательностью для детей, вызывать у них активность, стремление побыстрее взяться за увлекательное дело;</a:t>
            </a:r>
          </a:p>
          <a:p>
            <a:pPr algn="just"/>
            <a:endParaRPr lang="ru-RU" sz="2800" dirty="0" smtClean="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клубные часы должны быть своеобразной школой самовоспитания дошкольников, их познания самих себя и окружающих людей;</a:t>
            </a:r>
          </a:p>
          <a:p>
            <a:pPr algn="just"/>
            <a:endParaRPr lang="ru-RU" sz="2800" dirty="0" smtClean="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клубный час предполагает свободное общение, творческое взаимодействие детей друг с другом, воспитателем и теми взрослыми, которые принимают участие в клубном занятии, что способствует воспитанию у дошкольников отношений дружбы и товарищества, навыков сотрудничества и культуры общения</a:t>
            </a:r>
            <a:r>
              <a:rPr lang="ru-RU" sz="2800" dirty="0" smtClean="0">
                <a:latin typeface="Times New Roman" pitchFamily="18" charset="0"/>
                <a:cs typeface="Times New Roman" pitchFamily="18" charset="0"/>
              </a:rPr>
              <a:t>.</a:t>
            </a:r>
          </a:p>
          <a:p>
            <a:pPr algn="just"/>
            <a:r>
              <a:rPr lang="ru-RU" sz="2900" dirty="0">
                <a:latin typeface="Times New Roman" pitchFamily="18" charset="0"/>
                <a:cs typeface="Times New Roman" pitchFamily="18" charset="0"/>
              </a:rPr>
              <a:t>Для успешного внедрения  этой технологии </a:t>
            </a:r>
            <a:r>
              <a:rPr lang="ru-RU" sz="2900" dirty="0" smtClean="0">
                <a:latin typeface="Times New Roman" pitchFamily="18" charset="0"/>
                <a:cs typeface="Times New Roman" pitchFamily="18" charset="0"/>
              </a:rPr>
              <a:t>является важным </a:t>
            </a:r>
            <a:r>
              <a:rPr lang="ru-RU" sz="2900" dirty="0">
                <a:latin typeface="Times New Roman" pitchFamily="18" charset="0"/>
                <a:cs typeface="Times New Roman" pitchFamily="18" charset="0"/>
              </a:rPr>
              <a:t>огромное желание и  участие  всего  педагогического коллектива,  чтобы  заложить основы полноценной социально успешной личности в период дошкольного детства.</a:t>
            </a:r>
          </a:p>
          <a:p>
            <a:pPr algn="just"/>
            <a:endParaRPr lang="ru-RU" sz="2800" dirty="0" smtClean="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09164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74320" y="404664"/>
            <a:ext cx="8595360" cy="5831544"/>
          </a:xfrm>
        </p:spPr>
        <p:txBody>
          <a:bodyPr>
            <a:normAutofit fontScale="92500" lnSpcReduction="10000"/>
          </a:bodyPr>
          <a:lstStyle/>
          <a:p>
            <a:pPr algn="ctr"/>
            <a:r>
              <a:rPr lang="ru-RU" altLang="ru-RU" sz="2400" b="1" u="sng" dirty="0">
                <a:solidFill>
                  <a:srgbClr val="000000"/>
                </a:solidFill>
                <a:latin typeface="Times New Roman" pitchFamily="18" charset="0"/>
                <a:cs typeface="Times New Roman" pitchFamily="18" charset="0"/>
              </a:rPr>
              <a:t>Воспитатели и специалисты предварительно обсуждают и определяют:</a:t>
            </a:r>
          </a:p>
          <a:p>
            <a:pPr algn="ctr"/>
            <a:endParaRPr lang="ru-RU" altLang="ru-RU" sz="2400" b="1" u="sng" dirty="0">
              <a:solidFill>
                <a:srgbClr val="000000"/>
              </a:solidFill>
              <a:latin typeface="Times New Roman" pitchFamily="18" charset="0"/>
              <a:cs typeface="Times New Roman" pitchFamily="18" charset="0"/>
            </a:endParaRPr>
          </a:p>
          <a:p>
            <a:r>
              <a:rPr lang="ru-RU" altLang="ru-RU" sz="2400" dirty="0">
                <a:solidFill>
                  <a:srgbClr val="000000"/>
                </a:solidFill>
                <a:latin typeface="Times New Roman" pitchFamily="18" charset="0"/>
                <a:cs typeface="Times New Roman" pitchFamily="18" charset="0"/>
              </a:rPr>
              <a:t>1. Тематику «Клубных часов», перспективный тематический план К.Ч. на полугодие.</a:t>
            </a:r>
          </a:p>
          <a:p>
            <a:r>
              <a:rPr lang="ru-RU" altLang="ru-RU" sz="2400" dirty="0">
                <a:solidFill>
                  <a:srgbClr val="000000"/>
                </a:solidFill>
                <a:latin typeface="Times New Roman" pitchFamily="18" charset="0"/>
                <a:cs typeface="Times New Roman" pitchFamily="18" charset="0"/>
              </a:rPr>
              <a:t>2. Определяют периодичность и длительность К.Ч., как правило, 1 раз в неделю в начале программы и 2-3 раза в неделю в последующем. Одним из главных условий проведения К.Ч. является его длительность, а именно не менее 1 часа, т.к. в противном случае у детей не успевает образоваться собственный жизненный опыт.</a:t>
            </a:r>
          </a:p>
          <a:p>
            <a:r>
              <a:rPr lang="ru-RU" altLang="ru-RU" sz="2400" dirty="0">
                <a:solidFill>
                  <a:srgbClr val="000000"/>
                </a:solidFill>
                <a:latin typeface="Times New Roman" pitchFamily="18" charset="0"/>
                <a:cs typeface="Times New Roman" pitchFamily="18" charset="0"/>
              </a:rPr>
              <a:t>3. Определяют правила поведения детей во время «Клубного часа»</a:t>
            </a:r>
          </a:p>
          <a:p>
            <a:r>
              <a:rPr lang="ru-RU" altLang="ru-RU" sz="2400" dirty="0">
                <a:solidFill>
                  <a:srgbClr val="000000"/>
                </a:solidFill>
                <a:latin typeface="Times New Roman" pitchFamily="18" charset="0"/>
                <a:cs typeface="Times New Roman" pitchFamily="18" charset="0"/>
              </a:rPr>
              <a:t>4. Разрабатываются организационные моменты проведения К.Ч.</a:t>
            </a:r>
          </a:p>
          <a:p>
            <a:r>
              <a:rPr lang="ru-RU" altLang="ru-RU" sz="2400" dirty="0">
                <a:solidFill>
                  <a:srgbClr val="000000"/>
                </a:solidFill>
                <a:latin typeface="Times New Roman" pitchFamily="18" charset="0"/>
                <a:cs typeface="Times New Roman" pitchFamily="18" charset="0"/>
              </a:rPr>
              <a:t>5. Определяют порядок начала программы К.Ч. Сколько групп будет участвовать в первый К.Ч., какие именно группы, как подготовить детей к первому К.Ч.</a:t>
            </a:r>
          </a:p>
          <a:p>
            <a:endParaRPr lang="ru-RU" dirty="0"/>
          </a:p>
        </p:txBody>
      </p:sp>
    </p:spTree>
    <p:extLst>
      <p:ext uri="{BB962C8B-B14F-4D97-AF65-F5344CB8AC3E}">
        <p14:creationId xmlns:p14="http://schemas.microsoft.com/office/powerpoint/2010/main" val="2735625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74320" y="260648"/>
            <a:ext cx="8595360" cy="5975560"/>
          </a:xfrm>
        </p:spPr>
        <p:txBody>
          <a:bodyPr>
            <a:normAutofit/>
          </a:bodyPr>
          <a:lstStyle/>
          <a:p>
            <a:pPr algn="ctr"/>
            <a:r>
              <a:rPr lang="ru-RU" sz="2400" b="1" u="sng" dirty="0" smtClean="0">
                <a:latin typeface="Times New Roman" pitchFamily="18" charset="0"/>
                <a:cs typeface="Times New Roman" pitchFamily="18" charset="0"/>
              </a:rPr>
              <a:t>C</a:t>
            </a:r>
            <a:r>
              <a:rPr lang="ru-RU" sz="2400" b="1" u="sng" dirty="0">
                <a:latin typeface="Times New Roman" pitchFamily="18" charset="0"/>
                <a:cs typeface="Times New Roman" pitchFamily="18" charset="0"/>
              </a:rPr>
              <a:t> детьми старшей и подготовительной групп так же проводятся предварительная работа</a:t>
            </a:r>
            <a:r>
              <a:rPr lang="ru-RU" sz="2400" b="1" u="sng" dirty="0" smtClean="0">
                <a:latin typeface="Times New Roman" pitchFamily="18" charset="0"/>
                <a:cs typeface="Times New Roman" pitchFamily="18" charset="0"/>
              </a:rPr>
              <a:t>:</a:t>
            </a:r>
          </a:p>
          <a:p>
            <a:pPr algn="ctr"/>
            <a:endParaRPr lang="ru-RU" sz="2400" b="1" u="sng" dirty="0">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        Во-первых, организуется дискуссия «Что такое «Клубный час», зачем он нужен, что мы будем делать во время К.Ч. и кто хотел бы на него пойти?»</a:t>
            </a:r>
          </a:p>
          <a:p>
            <a:pPr algn="just"/>
            <a:r>
              <a:rPr lang="ru-RU" sz="2400" dirty="0">
                <a:latin typeface="Times New Roman" pitchFamily="18" charset="0"/>
                <a:cs typeface="Times New Roman" pitchFamily="18" charset="0"/>
              </a:rPr>
              <a:t>·        Во-вторых, обсуждаются какие группы есть в детском саду. Возраст детей в этих группах и на каком этаже(крыле) они находятся.</a:t>
            </a:r>
          </a:p>
          <a:p>
            <a:pPr algn="just"/>
            <a:r>
              <a:rPr lang="ru-RU" sz="2400" dirty="0">
                <a:latin typeface="Times New Roman" pitchFamily="18" charset="0"/>
                <a:cs typeface="Times New Roman" pitchFamily="18" charset="0"/>
              </a:rPr>
              <a:t>·        В-третьих, определяются какие есть помещения в детском саду. Как они называются, кто там работает, чем занимается и какую пользу приносит.</a:t>
            </a:r>
          </a:p>
          <a:p>
            <a:pPr algn="just"/>
            <a:r>
              <a:rPr lang="ru-RU" sz="2400" dirty="0">
                <a:latin typeface="Times New Roman" pitchFamily="18" charset="0"/>
                <a:cs typeface="Times New Roman" pitchFamily="18" charset="0"/>
              </a:rPr>
              <a:t>·        В-четвертых, выдается план (карта), что, где происходит, если это «тематический» или «деятельностный» К.Ч.</a:t>
            </a:r>
          </a:p>
          <a:p>
            <a:endParaRPr lang="ru-RU" dirty="0"/>
          </a:p>
        </p:txBody>
      </p:sp>
    </p:spTree>
    <p:extLst>
      <p:ext uri="{BB962C8B-B14F-4D97-AF65-F5344CB8AC3E}">
        <p14:creationId xmlns:p14="http://schemas.microsoft.com/office/powerpoint/2010/main" val="396550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3" y="332656"/>
            <a:ext cx="9021421" cy="5632311"/>
          </a:xfrm>
          <a:prstGeom prst="rect">
            <a:avLst/>
          </a:prstGeom>
        </p:spPr>
        <p:txBody>
          <a:bodyPr wrap="square">
            <a:spAutoFit/>
          </a:bodyPr>
          <a:lstStyle/>
          <a:p>
            <a:pPr algn="just"/>
            <a:r>
              <a:rPr lang="ru-RU" dirty="0">
                <a:latin typeface="Times New Roman" pitchFamily="18" charset="0"/>
                <a:cs typeface="Times New Roman" pitchFamily="18" charset="0"/>
              </a:rPr>
              <a:t>	После завершения К.Ч., все дети участники, каждый в своей группе, с воспитателем, садятся в круг на ковре. Зажигается свеча, включается медитативная музыка. Начинается обсуждение. Воспитатель следит за тем, чтобы дети не перебивали друг друга и говорили по очереди, терпеливо ожидая пока очередь дойдет до них.</a:t>
            </a:r>
          </a:p>
          <a:p>
            <a:pPr algn="just"/>
            <a:r>
              <a:rPr lang="ru-RU" dirty="0">
                <a:latin typeface="Times New Roman" pitchFamily="18" charset="0"/>
                <a:cs typeface="Times New Roman" pitchFamily="18" charset="0"/>
              </a:rPr>
              <a:t>- Где ребенок был?</a:t>
            </a:r>
          </a:p>
          <a:p>
            <a:pPr algn="just"/>
            <a:r>
              <a:rPr lang="ru-RU" dirty="0">
                <a:latin typeface="Times New Roman" pitchFamily="18" charset="0"/>
                <a:cs typeface="Times New Roman" pitchFamily="18" charset="0"/>
              </a:rPr>
              <a:t>- Что ему запомнилось?</a:t>
            </a:r>
          </a:p>
          <a:p>
            <a:pPr algn="just"/>
            <a:r>
              <a:rPr lang="ru-RU" dirty="0">
                <a:latin typeface="Times New Roman" pitchFamily="18" charset="0"/>
                <a:cs typeface="Times New Roman" pitchFamily="18" charset="0"/>
              </a:rPr>
              <a:t>- Хочет ли ребенок еще раз туда пойти и почему?</a:t>
            </a:r>
          </a:p>
          <a:p>
            <a:pPr algn="just"/>
            <a:r>
              <a:rPr lang="ru-RU" dirty="0">
                <a:latin typeface="Times New Roman" pitchFamily="18" charset="0"/>
                <a:cs typeface="Times New Roman" pitchFamily="18" charset="0"/>
              </a:rPr>
              <a:t>- Планировал ли он перед К.Ч. куда-то пойти? Смогли это осуществить, если нет, то почему?</a:t>
            </a:r>
          </a:p>
          <a:p>
            <a:pPr algn="just"/>
            <a:r>
              <a:rPr lang="ru-RU" dirty="0">
                <a:latin typeface="Times New Roman" pitchFamily="18" charset="0"/>
                <a:cs typeface="Times New Roman" pitchFamily="18" charset="0"/>
              </a:rPr>
              <a:t>- Удавалось ли соблюдать правила , если нет, то почему?</a:t>
            </a:r>
          </a:p>
          <a:p>
            <a:pPr algn="just"/>
            <a:r>
              <a:rPr lang="ru-RU" dirty="0">
                <a:latin typeface="Times New Roman" pitchFamily="18" charset="0"/>
                <a:cs typeface="Times New Roman" pitchFamily="18" charset="0"/>
              </a:rPr>
              <a:t>Воспитатель фиксирует проблемы, возникающие, у детей в процессе К.Ч. и обсуждает их с детьми и родителями (в подходящее для этого время), находя пути их решения в совместной деятельности.</a:t>
            </a:r>
          </a:p>
          <a:p>
            <a:pPr algn="just"/>
            <a:r>
              <a:rPr lang="ru-RU" dirty="0">
                <a:latin typeface="Times New Roman" pitchFamily="18" charset="0"/>
                <a:cs typeface="Times New Roman" pitchFamily="18" charset="0"/>
              </a:rPr>
              <a:t>         После проведения каждого К.Ч. на педагогическом совете воспитатели, педагоги и сотрудники обмениваются мнениями, о том:</a:t>
            </a:r>
          </a:p>
          <a:p>
            <a:pPr algn="just"/>
            <a:r>
              <a:rPr lang="ru-RU" dirty="0">
                <a:latin typeface="Times New Roman" pitchFamily="18" charset="0"/>
                <a:cs typeface="Times New Roman" pitchFamily="18" charset="0"/>
              </a:rPr>
              <a:t>- что делали дети, приходя на его территорию, что было особенного в поведении детей?</a:t>
            </a:r>
          </a:p>
          <a:p>
            <a:pPr algn="just"/>
            <a:r>
              <a:rPr lang="ru-RU" dirty="0">
                <a:latin typeface="Times New Roman" pitchFamily="18" charset="0"/>
                <a:cs typeface="Times New Roman" pitchFamily="18" charset="0"/>
              </a:rPr>
              <a:t>- как реагировали дети, которые оставались в своей группе, когда к ним приходили гости (вопрос для воспитателей),</a:t>
            </a:r>
          </a:p>
          <a:p>
            <a:pPr algn="just"/>
            <a:r>
              <a:rPr lang="ru-RU" dirty="0">
                <a:latin typeface="Times New Roman" pitchFamily="18" charset="0"/>
                <a:cs typeface="Times New Roman" pitchFamily="18" charset="0"/>
              </a:rPr>
              <a:t>- соблюдали ли дети, правила, и что мешало им их соблюдать, были ли конфликты.</a:t>
            </a:r>
          </a:p>
          <a:p>
            <a:pPr algn="just"/>
            <a:r>
              <a:rPr lang="ru-RU" dirty="0">
                <a:latin typeface="Times New Roman" pitchFamily="18" charset="0"/>
                <a:cs typeface="Times New Roman" pitchFamily="18" charset="0"/>
              </a:rPr>
              <a:t>- какие задачи необходимо решать на предстоящем К.Ч</a:t>
            </a:r>
            <a:endParaRPr lang="ru-RU" dirty="0"/>
          </a:p>
        </p:txBody>
      </p:sp>
    </p:spTree>
    <p:extLst>
      <p:ext uri="{BB962C8B-B14F-4D97-AF65-F5344CB8AC3E}">
        <p14:creationId xmlns:p14="http://schemas.microsoft.com/office/powerpoint/2010/main" val="471565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498080" cy="1354162"/>
          </a:xfrm>
        </p:spPr>
        <p:txBody>
          <a:bodyPr>
            <a:noAutofit/>
          </a:bodyPr>
          <a:lstStyle/>
          <a:p>
            <a:pPr algn="ctr"/>
            <a:r>
              <a:rPr lang="ru-RU" sz="2800" b="1" dirty="0" smtClean="0">
                <a:latin typeface="Times New Roman" pitchFamily="18" charset="0"/>
                <a:cs typeface="Times New Roman" pitchFamily="18" charset="0"/>
              </a:rPr>
              <a:t>Качества</a:t>
            </a:r>
            <a:r>
              <a:rPr lang="ru-RU" sz="2800" b="1" dirty="0" smtClean="0">
                <a:latin typeface="Times New Roman" pitchFamily="18" charset="0"/>
                <a:cs typeface="Times New Roman" pitchFamily="18" charset="0"/>
              </a:rPr>
              <a:t>, приобретенные ребенком в результате освоения технологии «Клубный час»</a:t>
            </a:r>
            <a:endParaRPr lang="ru-RU" sz="2800" b="1" dirty="0">
              <a:latin typeface="Times New Roman" pitchFamily="18" charset="0"/>
              <a:cs typeface="Times New Roman" pitchFamily="18" charset="0"/>
            </a:endParaRPr>
          </a:p>
        </p:txBody>
      </p:sp>
      <p:sp>
        <p:nvSpPr>
          <p:cNvPr id="3" name="Содержимое 2"/>
          <p:cNvSpPr>
            <a:spLocks noGrp="1"/>
          </p:cNvSpPr>
          <p:nvPr>
            <p:ph sz="quarter" idx="13"/>
          </p:nvPr>
        </p:nvSpPr>
        <p:spPr>
          <a:xfrm>
            <a:off x="395536" y="1700808"/>
            <a:ext cx="8595360" cy="4937760"/>
          </a:xfrm>
        </p:spPr>
        <p:txBody>
          <a:bodyPr>
            <a:normAutofit fontScale="92500" lnSpcReduction="20000"/>
          </a:bodyPr>
          <a:lstStyle/>
          <a:p>
            <a:r>
              <a:rPr lang="ru-RU" sz="2600" dirty="0" smtClean="0">
                <a:latin typeface="Times New Roman" pitchFamily="18" charset="0"/>
                <a:cs typeface="Times New Roman" pitchFamily="18" charset="0"/>
              </a:rPr>
              <a:t>Интерес </a:t>
            </a:r>
            <a:r>
              <a:rPr lang="ru-RU" sz="2600" dirty="0">
                <a:latin typeface="Times New Roman" pitchFamily="18" charset="0"/>
                <a:cs typeface="Times New Roman" pitchFamily="18" charset="0"/>
              </a:rPr>
              <a:t>к новому и неизвестному в окружающем мире (предметам, вещам, отношениям</a:t>
            </a:r>
            <a:r>
              <a:rPr lang="ru-RU" sz="2600" dirty="0" smtClean="0">
                <a:latin typeface="Times New Roman" pitchFamily="18" charset="0"/>
                <a:cs typeface="Times New Roman" pitchFamily="18" charset="0"/>
              </a:rPr>
              <a:t>)</a:t>
            </a:r>
          </a:p>
          <a:p>
            <a:r>
              <a:rPr lang="ru-RU" sz="2600" dirty="0" smtClean="0">
                <a:latin typeface="Times New Roman" pitchFamily="18" charset="0"/>
                <a:cs typeface="Times New Roman" pitchFamily="18" charset="0"/>
              </a:rPr>
              <a:t> </a:t>
            </a:r>
            <a:r>
              <a:rPr lang="ru-RU" sz="2600" dirty="0">
                <a:latin typeface="Times New Roman" pitchFamily="18" charset="0"/>
                <a:cs typeface="Times New Roman" pitchFamily="18" charset="0"/>
              </a:rPr>
              <a:t>Любовь к экспериментам. </a:t>
            </a:r>
            <a:endParaRPr lang="ru-RU" sz="2600" dirty="0" smtClean="0">
              <a:latin typeface="Times New Roman" pitchFamily="18" charset="0"/>
              <a:cs typeface="Times New Roman" pitchFamily="18" charset="0"/>
            </a:endParaRPr>
          </a:p>
          <a:p>
            <a:r>
              <a:rPr lang="ru-RU" sz="2600" dirty="0" smtClean="0">
                <a:latin typeface="Times New Roman" pitchFamily="18" charset="0"/>
                <a:cs typeface="Times New Roman" pitchFamily="18" charset="0"/>
              </a:rPr>
              <a:t>Способность </a:t>
            </a:r>
            <a:r>
              <a:rPr lang="ru-RU" sz="2600" dirty="0">
                <a:latin typeface="Times New Roman" pitchFamily="18" charset="0"/>
                <a:cs typeface="Times New Roman" pitchFamily="18" charset="0"/>
              </a:rPr>
              <a:t>самостоятельно действовать в повседневной жизни. </a:t>
            </a:r>
            <a:endParaRPr lang="ru-RU" sz="2600" dirty="0" smtClean="0">
              <a:latin typeface="Times New Roman" pitchFamily="18" charset="0"/>
              <a:cs typeface="Times New Roman" pitchFamily="18" charset="0"/>
            </a:endParaRPr>
          </a:p>
          <a:p>
            <a:r>
              <a:rPr lang="ru-RU" sz="2600" dirty="0" smtClean="0">
                <a:latin typeface="Times New Roman" pitchFamily="18" charset="0"/>
                <a:cs typeface="Times New Roman" pitchFamily="18" charset="0"/>
              </a:rPr>
              <a:t>Способность </a:t>
            </a:r>
            <a:r>
              <a:rPr lang="ru-RU" sz="2600" dirty="0">
                <a:latin typeface="Times New Roman" pitchFamily="18" charset="0"/>
                <a:cs typeface="Times New Roman" pitchFamily="18" charset="0"/>
              </a:rPr>
              <a:t>договариваться, распределять действия, изменять стиль общения. </a:t>
            </a:r>
            <a:endParaRPr lang="ru-RU" sz="2600" dirty="0" smtClean="0">
              <a:latin typeface="Times New Roman" pitchFamily="18" charset="0"/>
              <a:cs typeface="Times New Roman" pitchFamily="18" charset="0"/>
            </a:endParaRPr>
          </a:p>
          <a:p>
            <a:r>
              <a:rPr lang="ru-RU" sz="2600" dirty="0" smtClean="0">
                <a:latin typeface="Times New Roman" pitchFamily="18" charset="0"/>
                <a:cs typeface="Times New Roman" pitchFamily="18" charset="0"/>
              </a:rPr>
              <a:t>Способность </a:t>
            </a:r>
            <a:r>
              <a:rPr lang="ru-RU" sz="2600" dirty="0">
                <a:latin typeface="Times New Roman" pitchFamily="18" charset="0"/>
                <a:cs typeface="Times New Roman" pitchFamily="18" charset="0"/>
              </a:rPr>
              <a:t>управлять своим поведением и планировать действия на основе первичных ценностных представлений, соблюдать элементарные общественные нормы и правила поведения. </a:t>
            </a:r>
            <a:endParaRPr lang="ru-RU" sz="2600" dirty="0" smtClean="0">
              <a:latin typeface="Times New Roman" pitchFamily="18" charset="0"/>
              <a:cs typeface="Times New Roman" pitchFamily="18" charset="0"/>
            </a:endParaRPr>
          </a:p>
          <a:p>
            <a:r>
              <a:rPr lang="ru-RU" sz="2600" dirty="0" smtClean="0">
                <a:latin typeface="Times New Roman" pitchFamily="18" charset="0"/>
                <a:cs typeface="Times New Roman" pitchFamily="18" charset="0"/>
              </a:rPr>
              <a:t>Способность </a:t>
            </a:r>
            <a:r>
              <a:rPr lang="ru-RU" sz="2600" dirty="0">
                <a:latin typeface="Times New Roman" pitchFamily="18" charset="0"/>
                <a:cs typeface="Times New Roman" pitchFamily="18" charset="0"/>
              </a:rPr>
              <a:t>самостоятельно применять усвоенные знания и способы действий. Представления о себе, семье, обществе, государстве, мире, природе</a:t>
            </a:r>
            <a:r>
              <a:rPr lang="ru-RU" dirty="0"/>
              <a:t>. </a:t>
            </a:r>
          </a:p>
        </p:txBody>
      </p:sp>
    </p:spTree>
    <p:extLst>
      <p:ext uri="{BB962C8B-B14F-4D97-AF65-F5344CB8AC3E}">
        <p14:creationId xmlns:p14="http://schemas.microsoft.com/office/powerpoint/2010/main" val="39886807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913</TotalTime>
  <Words>1452</Words>
  <Application>Microsoft Office PowerPoint</Application>
  <PresentationFormat>Экран (4:3)</PresentationFormat>
  <Paragraphs>182</Paragraphs>
  <Slides>30</Slides>
  <Notes>0</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2" baseType="lpstr">
      <vt:lpstr>Soho</vt:lpstr>
      <vt:lpstr>Диаграмма</vt:lpstr>
      <vt:lpstr>технология эффективной социализации дошкольников Н.П. Гришаевой</vt:lpstr>
      <vt:lpstr>Презентация PowerPoint</vt:lpstr>
      <vt:lpstr>Клубный час – это?</vt:lpstr>
      <vt:lpstr>Презентация PowerPoint</vt:lpstr>
      <vt:lpstr> Основные требования технологии</vt:lpstr>
      <vt:lpstr>Презентация PowerPoint</vt:lpstr>
      <vt:lpstr>Презентация PowerPoint</vt:lpstr>
      <vt:lpstr>Презентация PowerPoint</vt:lpstr>
      <vt:lpstr>Качества, приобретенные ребенком в результате освоения технологии «Клубный час»</vt:lpstr>
      <vt:lpstr>Формы реализации   Клубного часа</vt:lpstr>
      <vt:lpstr>Правила клубного часа</vt:lpstr>
      <vt:lpstr>Система «Красных кружков»</vt:lpstr>
      <vt:lpstr>Презентация PowerPoint</vt:lpstr>
      <vt:lpstr>Цель работы площадки</vt:lpstr>
      <vt:lpstr>Сроки реализации программы</vt:lpstr>
      <vt:lpstr>Задачи</vt:lpstr>
      <vt:lpstr>Результаты работы</vt:lpstr>
      <vt:lpstr>Формы реализации   «Клубного часа»</vt:lpstr>
      <vt:lpstr>Презентация PowerPoint</vt:lpstr>
      <vt:lpstr>«Азбука безопасности»</vt:lpstr>
      <vt:lpstr>Хореография и Вокал</vt:lpstr>
      <vt:lpstr>Презентация PowerPoint</vt:lpstr>
      <vt:lpstr>Презентация PowerPoint</vt:lpstr>
      <vt:lpstr>«Волшебная филигрань»</vt:lpstr>
      <vt:lpstr>Радуга эмоций</vt:lpstr>
      <vt:lpstr>Тематический клубный час</vt:lpstr>
      <vt:lpstr>Рефлексивный круг после клубного часа</vt:lpstr>
      <vt:lpstr>Презентация PowerPoint</vt:lpstr>
      <vt:lpstr>Презентация PowerPoint</vt:lpstr>
      <vt:lpstr>Спасибо за внимание! </vt:lpstr>
    </vt:vector>
  </TitlesOfParts>
  <Company>Ya Blondinko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Гость</dc:creator>
  <cp:lastModifiedBy>User</cp:lastModifiedBy>
  <cp:revision>72</cp:revision>
  <dcterms:created xsi:type="dcterms:W3CDTF">2016-10-20T11:49:23Z</dcterms:created>
  <dcterms:modified xsi:type="dcterms:W3CDTF">2017-12-12T18:52:09Z</dcterms:modified>
</cp:coreProperties>
</file>